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2" r:id="rId1"/>
  </p:sldMasterIdLst>
  <p:notesMasterIdLst>
    <p:notesMasterId r:id="rId34"/>
  </p:notesMasterIdLst>
  <p:sldIdLst>
    <p:sldId id="256" r:id="rId2"/>
    <p:sldId id="257" r:id="rId3"/>
    <p:sldId id="259" r:id="rId4"/>
    <p:sldId id="258" r:id="rId5"/>
    <p:sldId id="260" r:id="rId6"/>
    <p:sldId id="262" r:id="rId7"/>
    <p:sldId id="261" r:id="rId8"/>
    <p:sldId id="263" r:id="rId9"/>
    <p:sldId id="264" r:id="rId10"/>
    <p:sldId id="267" r:id="rId11"/>
    <p:sldId id="266" r:id="rId12"/>
    <p:sldId id="268" r:id="rId13"/>
    <p:sldId id="270" r:id="rId14"/>
    <p:sldId id="271" r:id="rId15"/>
    <p:sldId id="277" r:id="rId16"/>
    <p:sldId id="287" r:id="rId17"/>
    <p:sldId id="288" r:id="rId18"/>
    <p:sldId id="280" r:id="rId19"/>
    <p:sldId id="303" r:id="rId20"/>
    <p:sldId id="293" r:id="rId21"/>
    <p:sldId id="294" r:id="rId22"/>
    <p:sldId id="286" r:id="rId23"/>
    <p:sldId id="295" r:id="rId24"/>
    <p:sldId id="296" r:id="rId25"/>
    <p:sldId id="297" r:id="rId26"/>
    <p:sldId id="299" r:id="rId27"/>
    <p:sldId id="298" r:id="rId28"/>
    <p:sldId id="300" r:id="rId29"/>
    <p:sldId id="301" r:id="rId30"/>
    <p:sldId id="304" r:id="rId31"/>
    <p:sldId id="305" r:id="rId32"/>
    <p:sldId id="30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Rg st="1" end="32"/>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6600"/>
    <a:srgbClr val="660066"/>
    <a:srgbClr val="FF0000"/>
    <a:srgbClr val="FF00FF"/>
    <a:srgbClr val="660033"/>
    <a:srgbClr val="6D6B85"/>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41" autoAdjust="0"/>
    <p:restoredTop sz="94660"/>
  </p:normalViewPr>
  <p:slideViewPr>
    <p:cSldViewPr>
      <p:cViewPr>
        <p:scale>
          <a:sx n="70" d="100"/>
          <a:sy n="70" d="100"/>
        </p:scale>
        <p:origin x="-115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83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E6DDDD-8512-4A12-99DD-CAB7E5F02F17}" type="doc">
      <dgm:prSet loTypeId="urn:microsoft.com/office/officeart/2005/8/layout/target1" loCatId="relationship" qsTypeId="urn:microsoft.com/office/officeart/2005/8/quickstyle/simple5" qsCatId="simple" csTypeId="urn:microsoft.com/office/officeart/2005/8/colors/accent1_2" csCatId="accent1" phldr="1"/>
      <dgm:spPr/>
      <dgm:t>
        <a:bodyPr/>
        <a:lstStyle/>
        <a:p>
          <a:endParaRPr lang="en-US"/>
        </a:p>
      </dgm:t>
    </dgm:pt>
    <dgm:pt modelId="{DB6B3F14-E00E-4D03-A39A-17840A6D6FDB}">
      <dgm:prSet custT="1"/>
      <dgm:spPr/>
      <dgm:t>
        <a:bodyPr/>
        <a:lstStyle/>
        <a:p>
          <a:pPr rtl="0"/>
          <a:r>
            <a:rPr lang="en-US" sz="1400" b="1" i="1" dirty="0" smtClean="0">
              <a:solidFill>
                <a:schemeClr val="accent6">
                  <a:lumMod val="75000"/>
                </a:schemeClr>
              </a:solidFill>
            </a:rPr>
            <a:t>INTRODUCING INNOVATIVE </a:t>
          </a:r>
          <a:endParaRPr lang="en-US" sz="1400" b="1" i="1" dirty="0">
            <a:solidFill>
              <a:schemeClr val="accent6">
                <a:lumMod val="75000"/>
              </a:schemeClr>
            </a:solidFill>
          </a:endParaRPr>
        </a:p>
      </dgm:t>
    </dgm:pt>
    <dgm:pt modelId="{7F4AAE2C-FD2F-4021-B139-4E038F8A613A}" type="parTrans" cxnId="{06906146-3C9B-4FDB-ADE2-68AEEA03C60E}">
      <dgm:prSet/>
      <dgm:spPr/>
      <dgm:t>
        <a:bodyPr/>
        <a:lstStyle/>
        <a:p>
          <a:endParaRPr lang="en-US">
            <a:solidFill>
              <a:srgbClr val="7030A0"/>
            </a:solidFill>
          </a:endParaRPr>
        </a:p>
      </dgm:t>
    </dgm:pt>
    <dgm:pt modelId="{35A52711-DEA7-4BD3-8897-E292A4342964}" type="sibTrans" cxnId="{06906146-3C9B-4FDB-ADE2-68AEEA03C60E}">
      <dgm:prSet/>
      <dgm:spPr/>
      <dgm:t>
        <a:bodyPr/>
        <a:lstStyle/>
        <a:p>
          <a:endParaRPr lang="en-US">
            <a:solidFill>
              <a:srgbClr val="7030A0"/>
            </a:solidFill>
          </a:endParaRPr>
        </a:p>
      </dgm:t>
    </dgm:pt>
    <dgm:pt modelId="{AA01CCDD-376E-4FD7-8297-D270076E7470}">
      <dgm:prSet custT="1"/>
      <dgm:spPr/>
      <dgm:t>
        <a:bodyPr/>
        <a:lstStyle/>
        <a:p>
          <a:pPr rtl="0"/>
          <a:r>
            <a:rPr lang="en-US" sz="1400" b="1" i="1" dirty="0" smtClean="0">
              <a:solidFill>
                <a:schemeClr val="accent6">
                  <a:lumMod val="75000"/>
                </a:schemeClr>
              </a:solidFill>
            </a:rPr>
            <a:t>METHODS OF TEACHING,</a:t>
          </a:r>
          <a:endParaRPr lang="en-US" sz="1400" b="1" i="1" dirty="0">
            <a:solidFill>
              <a:schemeClr val="accent6">
                <a:lumMod val="75000"/>
              </a:schemeClr>
            </a:solidFill>
          </a:endParaRPr>
        </a:p>
      </dgm:t>
    </dgm:pt>
    <dgm:pt modelId="{0E415FD6-8895-43E0-9CDD-617EF168D983}" type="parTrans" cxnId="{8AB65C01-2D95-4BD5-A9C0-62C502F5BE0F}">
      <dgm:prSet/>
      <dgm:spPr/>
      <dgm:t>
        <a:bodyPr/>
        <a:lstStyle/>
        <a:p>
          <a:endParaRPr lang="en-US">
            <a:solidFill>
              <a:srgbClr val="7030A0"/>
            </a:solidFill>
          </a:endParaRPr>
        </a:p>
      </dgm:t>
    </dgm:pt>
    <dgm:pt modelId="{FD92AB95-3929-45DE-A50F-7EDE5CA1151B}" type="sibTrans" cxnId="{8AB65C01-2D95-4BD5-A9C0-62C502F5BE0F}">
      <dgm:prSet/>
      <dgm:spPr/>
      <dgm:t>
        <a:bodyPr/>
        <a:lstStyle/>
        <a:p>
          <a:endParaRPr lang="en-US">
            <a:solidFill>
              <a:srgbClr val="7030A0"/>
            </a:solidFill>
          </a:endParaRPr>
        </a:p>
      </dgm:t>
    </dgm:pt>
    <dgm:pt modelId="{7E6910BB-3ECD-4AA8-B431-79C16DCD2BC1}">
      <dgm:prSet custT="1"/>
      <dgm:spPr/>
      <dgm:t>
        <a:bodyPr/>
        <a:lstStyle/>
        <a:p>
          <a:pPr rtl="0"/>
          <a:r>
            <a:rPr lang="en-US" sz="1400" b="1" i="1" dirty="0" smtClean="0">
              <a:solidFill>
                <a:schemeClr val="accent6">
                  <a:lumMod val="75000"/>
                </a:schemeClr>
              </a:solidFill>
            </a:rPr>
            <a:t>THE CURRICULUM AND PREPARING STUDENTS  TO PARTICIPATE IN </a:t>
          </a:r>
          <a:endParaRPr lang="en-US" sz="1200" b="1" i="1" dirty="0">
            <a:solidFill>
              <a:schemeClr val="accent6">
                <a:lumMod val="75000"/>
              </a:schemeClr>
            </a:solidFill>
          </a:endParaRPr>
        </a:p>
      </dgm:t>
    </dgm:pt>
    <dgm:pt modelId="{798D0B06-BD52-418A-8267-3A05EBDB41DC}" type="parTrans" cxnId="{38027039-5892-40DB-B77F-B7EB30A70384}">
      <dgm:prSet/>
      <dgm:spPr/>
      <dgm:t>
        <a:bodyPr/>
        <a:lstStyle/>
        <a:p>
          <a:endParaRPr lang="en-US">
            <a:solidFill>
              <a:srgbClr val="7030A0"/>
            </a:solidFill>
          </a:endParaRPr>
        </a:p>
      </dgm:t>
    </dgm:pt>
    <dgm:pt modelId="{4CE895C4-298D-4831-8B31-119DF959AC93}" type="sibTrans" cxnId="{38027039-5892-40DB-B77F-B7EB30A70384}">
      <dgm:prSet/>
      <dgm:spPr/>
      <dgm:t>
        <a:bodyPr/>
        <a:lstStyle/>
        <a:p>
          <a:endParaRPr lang="en-US">
            <a:solidFill>
              <a:srgbClr val="7030A0"/>
            </a:solidFill>
          </a:endParaRPr>
        </a:p>
      </dgm:t>
    </dgm:pt>
    <dgm:pt modelId="{377D0A32-BDFE-4425-B8AD-D3000B0F5D5E}">
      <dgm:prSet custT="1"/>
      <dgm:spPr/>
      <dgm:t>
        <a:bodyPr/>
        <a:lstStyle/>
        <a:p>
          <a:pPr rtl="0"/>
          <a:r>
            <a:rPr lang="en-US" sz="1400" b="1" i="1" dirty="0" smtClean="0">
              <a:solidFill>
                <a:schemeClr val="accent6">
                  <a:lumMod val="75000"/>
                </a:schemeClr>
              </a:solidFill>
            </a:rPr>
            <a:t>THE LITERARY FIELF BY IMPROVING THEIR KNOWLEDGE AND TO MAKE  THEM TO LEAD VALUABLE LIFE</a:t>
          </a:r>
          <a:endParaRPr lang="en-US" sz="1400" b="1" i="1" dirty="0">
            <a:solidFill>
              <a:schemeClr val="accent6">
                <a:lumMod val="75000"/>
              </a:schemeClr>
            </a:solidFill>
          </a:endParaRPr>
        </a:p>
      </dgm:t>
    </dgm:pt>
    <dgm:pt modelId="{B18660FC-BE9F-4074-A96E-FD7E274B7B37}" type="parTrans" cxnId="{9B413CE8-EAAD-4496-A9B1-565E7CB37F7C}">
      <dgm:prSet/>
      <dgm:spPr/>
      <dgm:t>
        <a:bodyPr/>
        <a:lstStyle/>
        <a:p>
          <a:endParaRPr lang="en-US">
            <a:solidFill>
              <a:srgbClr val="7030A0"/>
            </a:solidFill>
          </a:endParaRPr>
        </a:p>
      </dgm:t>
    </dgm:pt>
    <dgm:pt modelId="{DCC015B0-55EC-4078-9984-50C2BDC02FC7}" type="sibTrans" cxnId="{9B413CE8-EAAD-4496-A9B1-565E7CB37F7C}">
      <dgm:prSet/>
      <dgm:spPr/>
      <dgm:t>
        <a:bodyPr/>
        <a:lstStyle/>
        <a:p>
          <a:endParaRPr lang="en-US">
            <a:solidFill>
              <a:srgbClr val="7030A0"/>
            </a:solidFill>
          </a:endParaRPr>
        </a:p>
      </dgm:t>
    </dgm:pt>
    <dgm:pt modelId="{D1E788D0-E142-4A98-9359-4EA6B05A257E}" type="pres">
      <dgm:prSet presAssocID="{7DE6DDDD-8512-4A12-99DD-CAB7E5F02F17}" presName="composite" presStyleCnt="0">
        <dgm:presLayoutVars>
          <dgm:chMax val="5"/>
          <dgm:dir/>
          <dgm:resizeHandles val="exact"/>
        </dgm:presLayoutVars>
      </dgm:prSet>
      <dgm:spPr/>
      <dgm:t>
        <a:bodyPr/>
        <a:lstStyle/>
        <a:p>
          <a:endParaRPr lang="en-US"/>
        </a:p>
      </dgm:t>
    </dgm:pt>
    <dgm:pt modelId="{FDA5515A-BBD3-41B3-98E6-8CC1B69D8CEF}" type="pres">
      <dgm:prSet presAssocID="{DB6B3F14-E00E-4D03-A39A-17840A6D6FDB}" presName="circle1" presStyleLbl="lnNode1" presStyleIdx="0" presStyleCnt="4"/>
      <dgm:spPr/>
    </dgm:pt>
    <dgm:pt modelId="{C2BA8FC2-9221-4180-B672-C14D949CFAF8}" type="pres">
      <dgm:prSet presAssocID="{DB6B3F14-E00E-4D03-A39A-17840A6D6FDB}" presName="text1" presStyleLbl="revTx" presStyleIdx="0" presStyleCnt="4">
        <dgm:presLayoutVars>
          <dgm:bulletEnabled val="1"/>
        </dgm:presLayoutVars>
      </dgm:prSet>
      <dgm:spPr/>
      <dgm:t>
        <a:bodyPr/>
        <a:lstStyle/>
        <a:p>
          <a:endParaRPr lang="en-US"/>
        </a:p>
      </dgm:t>
    </dgm:pt>
    <dgm:pt modelId="{18EEB3F0-58D3-4A2D-8C3C-7906ED2C85E9}" type="pres">
      <dgm:prSet presAssocID="{DB6B3F14-E00E-4D03-A39A-17840A6D6FDB}" presName="line1" presStyleLbl="callout" presStyleIdx="0" presStyleCnt="8"/>
      <dgm:spPr/>
    </dgm:pt>
    <dgm:pt modelId="{E79080FE-45EE-4F29-80C0-E9F65476BA08}" type="pres">
      <dgm:prSet presAssocID="{DB6B3F14-E00E-4D03-A39A-17840A6D6FDB}" presName="d1" presStyleLbl="callout" presStyleIdx="1" presStyleCnt="8"/>
      <dgm:spPr/>
    </dgm:pt>
    <dgm:pt modelId="{8DBE644E-340C-44D6-AC6C-0B49E44A4720}" type="pres">
      <dgm:prSet presAssocID="{AA01CCDD-376E-4FD7-8297-D270076E7470}" presName="circle2" presStyleLbl="lnNode1" presStyleIdx="1" presStyleCnt="4" custLinFactNeighborX="932" custLinFactNeighborY="3924"/>
      <dgm:spPr/>
    </dgm:pt>
    <dgm:pt modelId="{CAE5F8BB-1C4B-47FC-8B44-2CD1879B2ED0}" type="pres">
      <dgm:prSet presAssocID="{AA01CCDD-376E-4FD7-8297-D270076E7470}" presName="text2" presStyleLbl="revTx" presStyleIdx="1" presStyleCnt="4">
        <dgm:presLayoutVars>
          <dgm:bulletEnabled val="1"/>
        </dgm:presLayoutVars>
      </dgm:prSet>
      <dgm:spPr/>
      <dgm:t>
        <a:bodyPr/>
        <a:lstStyle/>
        <a:p>
          <a:endParaRPr lang="en-US"/>
        </a:p>
      </dgm:t>
    </dgm:pt>
    <dgm:pt modelId="{1FEEF3FE-9363-4F8B-98C6-835A2564B1E6}" type="pres">
      <dgm:prSet presAssocID="{AA01CCDD-376E-4FD7-8297-D270076E7470}" presName="line2" presStyleLbl="callout" presStyleIdx="2" presStyleCnt="8"/>
      <dgm:spPr/>
    </dgm:pt>
    <dgm:pt modelId="{56D5A365-288B-4F2D-B8BE-7C658C7E4A3E}" type="pres">
      <dgm:prSet presAssocID="{AA01CCDD-376E-4FD7-8297-D270076E7470}" presName="d2" presStyleLbl="callout" presStyleIdx="3" presStyleCnt="8"/>
      <dgm:spPr/>
    </dgm:pt>
    <dgm:pt modelId="{E9F8E3C2-4FEA-464A-96FF-9BA24BD679D7}" type="pres">
      <dgm:prSet presAssocID="{7E6910BB-3ECD-4AA8-B431-79C16DCD2BC1}" presName="circle3" presStyleLbl="lnNode1" presStyleIdx="2" presStyleCnt="4"/>
      <dgm:spPr/>
    </dgm:pt>
    <dgm:pt modelId="{321805B7-ECEB-4D8D-B79A-BC1916451361}" type="pres">
      <dgm:prSet presAssocID="{7E6910BB-3ECD-4AA8-B431-79C16DCD2BC1}" presName="text3" presStyleLbl="revTx" presStyleIdx="2" presStyleCnt="4">
        <dgm:presLayoutVars>
          <dgm:bulletEnabled val="1"/>
        </dgm:presLayoutVars>
      </dgm:prSet>
      <dgm:spPr/>
      <dgm:t>
        <a:bodyPr/>
        <a:lstStyle/>
        <a:p>
          <a:endParaRPr lang="en-US"/>
        </a:p>
      </dgm:t>
    </dgm:pt>
    <dgm:pt modelId="{8EEEFFE7-36EE-439F-8A7F-7BBE514CF634}" type="pres">
      <dgm:prSet presAssocID="{7E6910BB-3ECD-4AA8-B431-79C16DCD2BC1}" presName="line3" presStyleLbl="callout" presStyleIdx="4" presStyleCnt="8"/>
      <dgm:spPr/>
    </dgm:pt>
    <dgm:pt modelId="{9A832A7A-6629-458E-842D-9A5393FDF900}" type="pres">
      <dgm:prSet presAssocID="{7E6910BB-3ECD-4AA8-B431-79C16DCD2BC1}" presName="d3" presStyleLbl="callout" presStyleIdx="5" presStyleCnt="8"/>
      <dgm:spPr/>
    </dgm:pt>
    <dgm:pt modelId="{6B3372DA-9E1A-4495-ADE0-A2A1AAEBF775}" type="pres">
      <dgm:prSet presAssocID="{377D0A32-BDFE-4425-B8AD-D3000B0F5D5E}" presName="circle4" presStyleLbl="lnNode1" presStyleIdx="3" presStyleCnt="4"/>
      <dgm:spPr/>
    </dgm:pt>
    <dgm:pt modelId="{F768A026-23DE-4BCF-8A75-C799D31C0D72}" type="pres">
      <dgm:prSet presAssocID="{377D0A32-BDFE-4425-B8AD-D3000B0F5D5E}" presName="text4" presStyleLbl="revTx" presStyleIdx="3" presStyleCnt="4" custScaleY="209140" custLinFactNeighborX="1026" custLinFactNeighborY="80488">
        <dgm:presLayoutVars>
          <dgm:bulletEnabled val="1"/>
        </dgm:presLayoutVars>
      </dgm:prSet>
      <dgm:spPr/>
      <dgm:t>
        <a:bodyPr/>
        <a:lstStyle/>
        <a:p>
          <a:endParaRPr lang="en-US"/>
        </a:p>
      </dgm:t>
    </dgm:pt>
    <dgm:pt modelId="{9AC08A3B-0E4F-4F0B-B41C-980D934E35FA}" type="pres">
      <dgm:prSet presAssocID="{377D0A32-BDFE-4425-B8AD-D3000B0F5D5E}" presName="line4" presStyleLbl="callout" presStyleIdx="6" presStyleCnt="8"/>
      <dgm:spPr/>
    </dgm:pt>
    <dgm:pt modelId="{450AD2B3-3212-4706-BEE2-B64344EA6842}" type="pres">
      <dgm:prSet presAssocID="{377D0A32-BDFE-4425-B8AD-D3000B0F5D5E}" presName="d4" presStyleLbl="callout" presStyleIdx="7" presStyleCnt="8"/>
      <dgm:spPr/>
    </dgm:pt>
  </dgm:ptLst>
  <dgm:cxnLst>
    <dgm:cxn modelId="{8AB65C01-2D95-4BD5-A9C0-62C502F5BE0F}" srcId="{7DE6DDDD-8512-4A12-99DD-CAB7E5F02F17}" destId="{AA01CCDD-376E-4FD7-8297-D270076E7470}" srcOrd="1" destOrd="0" parTransId="{0E415FD6-8895-43E0-9CDD-617EF168D983}" sibTransId="{FD92AB95-3929-45DE-A50F-7EDE5CA1151B}"/>
    <dgm:cxn modelId="{189CCF1E-F0AF-440D-874C-1B95F6A59A2F}" type="presOf" srcId="{377D0A32-BDFE-4425-B8AD-D3000B0F5D5E}" destId="{F768A026-23DE-4BCF-8A75-C799D31C0D72}" srcOrd="0" destOrd="0" presId="urn:microsoft.com/office/officeart/2005/8/layout/target1"/>
    <dgm:cxn modelId="{3623C6BC-A405-46D1-847C-4D5752CDD3CB}" type="presOf" srcId="{7E6910BB-3ECD-4AA8-B431-79C16DCD2BC1}" destId="{321805B7-ECEB-4D8D-B79A-BC1916451361}" srcOrd="0" destOrd="0" presId="urn:microsoft.com/office/officeart/2005/8/layout/target1"/>
    <dgm:cxn modelId="{06906146-3C9B-4FDB-ADE2-68AEEA03C60E}" srcId="{7DE6DDDD-8512-4A12-99DD-CAB7E5F02F17}" destId="{DB6B3F14-E00E-4D03-A39A-17840A6D6FDB}" srcOrd="0" destOrd="0" parTransId="{7F4AAE2C-FD2F-4021-B139-4E038F8A613A}" sibTransId="{35A52711-DEA7-4BD3-8897-E292A4342964}"/>
    <dgm:cxn modelId="{BD139BBC-30D4-468F-B1B4-E3333DF23521}" type="presOf" srcId="{AA01CCDD-376E-4FD7-8297-D270076E7470}" destId="{CAE5F8BB-1C4B-47FC-8B44-2CD1879B2ED0}" srcOrd="0" destOrd="0" presId="urn:microsoft.com/office/officeart/2005/8/layout/target1"/>
    <dgm:cxn modelId="{4D8CD454-DFC8-4D75-9F7B-082FF185B5F9}" type="presOf" srcId="{7DE6DDDD-8512-4A12-99DD-CAB7E5F02F17}" destId="{D1E788D0-E142-4A98-9359-4EA6B05A257E}" srcOrd="0" destOrd="0" presId="urn:microsoft.com/office/officeart/2005/8/layout/target1"/>
    <dgm:cxn modelId="{9B413CE8-EAAD-4496-A9B1-565E7CB37F7C}" srcId="{7DE6DDDD-8512-4A12-99DD-CAB7E5F02F17}" destId="{377D0A32-BDFE-4425-B8AD-D3000B0F5D5E}" srcOrd="3" destOrd="0" parTransId="{B18660FC-BE9F-4074-A96E-FD7E274B7B37}" sibTransId="{DCC015B0-55EC-4078-9984-50C2BDC02FC7}"/>
    <dgm:cxn modelId="{38027039-5892-40DB-B77F-B7EB30A70384}" srcId="{7DE6DDDD-8512-4A12-99DD-CAB7E5F02F17}" destId="{7E6910BB-3ECD-4AA8-B431-79C16DCD2BC1}" srcOrd="2" destOrd="0" parTransId="{798D0B06-BD52-418A-8267-3A05EBDB41DC}" sibTransId="{4CE895C4-298D-4831-8B31-119DF959AC93}"/>
    <dgm:cxn modelId="{D83D4C81-71AE-4CD8-88EF-A611A7E7BCA3}" type="presOf" srcId="{DB6B3F14-E00E-4D03-A39A-17840A6D6FDB}" destId="{C2BA8FC2-9221-4180-B672-C14D949CFAF8}" srcOrd="0" destOrd="0" presId="urn:microsoft.com/office/officeart/2005/8/layout/target1"/>
    <dgm:cxn modelId="{016D484E-5964-4BEA-8C31-36A66A01B847}" type="presParOf" srcId="{D1E788D0-E142-4A98-9359-4EA6B05A257E}" destId="{FDA5515A-BBD3-41B3-98E6-8CC1B69D8CEF}" srcOrd="0" destOrd="0" presId="urn:microsoft.com/office/officeart/2005/8/layout/target1"/>
    <dgm:cxn modelId="{97F29216-7C13-401F-98EB-6D1BD7B7BA81}" type="presParOf" srcId="{D1E788D0-E142-4A98-9359-4EA6B05A257E}" destId="{C2BA8FC2-9221-4180-B672-C14D949CFAF8}" srcOrd="1" destOrd="0" presId="urn:microsoft.com/office/officeart/2005/8/layout/target1"/>
    <dgm:cxn modelId="{002B0DB4-761C-4170-8C5F-590B0E12BDA4}" type="presParOf" srcId="{D1E788D0-E142-4A98-9359-4EA6B05A257E}" destId="{18EEB3F0-58D3-4A2D-8C3C-7906ED2C85E9}" srcOrd="2" destOrd="0" presId="urn:microsoft.com/office/officeart/2005/8/layout/target1"/>
    <dgm:cxn modelId="{27655921-AF60-48FC-A806-B50C68A8FB96}" type="presParOf" srcId="{D1E788D0-E142-4A98-9359-4EA6B05A257E}" destId="{E79080FE-45EE-4F29-80C0-E9F65476BA08}" srcOrd="3" destOrd="0" presId="urn:microsoft.com/office/officeart/2005/8/layout/target1"/>
    <dgm:cxn modelId="{2B6BA872-C9DE-4A62-84F5-BACC9E8C644A}" type="presParOf" srcId="{D1E788D0-E142-4A98-9359-4EA6B05A257E}" destId="{8DBE644E-340C-44D6-AC6C-0B49E44A4720}" srcOrd="4" destOrd="0" presId="urn:microsoft.com/office/officeart/2005/8/layout/target1"/>
    <dgm:cxn modelId="{75E616BD-9C5F-429E-A61B-33A1FBF29925}" type="presParOf" srcId="{D1E788D0-E142-4A98-9359-4EA6B05A257E}" destId="{CAE5F8BB-1C4B-47FC-8B44-2CD1879B2ED0}" srcOrd="5" destOrd="0" presId="urn:microsoft.com/office/officeart/2005/8/layout/target1"/>
    <dgm:cxn modelId="{5CF67960-7493-4DCB-9F31-BD0D84F76881}" type="presParOf" srcId="{D1E788D0-E142-4A98-9359-4EA6B05A257E}" destId="{1FEEF3FE-9363-4F8B-98C6-835A2564B1E6}" srcOrd="6" destOrd="0" presId="urn:microsoft.com/office/officeart/2005/8/layout/target1"/>
    <dgm:cxn modelId="{16C9829F-E775-44E5-A6A4-C26741F91BFF}" type="presParOf" srcId="{D1E788D0-E142-4A98-9359-4EA6B05A257E}" destId="{56D5A365-288B-4F2D-B8BE-7C658C7E4A3E}" srcOrd="7" destOrd="0" presId="urn:microsoft.com/office/officeart/2005/8/layout/target1"/>
    <dgm:cxn modelId="{6DADA61E-13DE-48BB-81BD-CF2970FA35F7}" type="presParOf" srcId="{D1E788D0-E142-4A98-9359-4EA6B05A257E}" destId="{E9F8E3C2-4FEA-464A-96FF-9BA24BD679D7}" srcOrd="8" destOrd="0" presId="urn:microsoft.com/office/officeart/2005/8/layout/target1"/>
    <dgm:cxn modelId="{90E1EF1C-DEBC-4144-81BA-F06E2D799A10}" type="presParOf" srcId="{D1E788D0-E142-4A98-9359-4EA6B05A257E}" destId="{321805B7-ECEB-4D8D-B79A-BC1916451361}" srcOrd="9" destOrd="0" presId="urn:microsoft.com/office/officeart/2005/8/layout/target1"/>
    <dgm:cxn modelId="{E7B6FC45-9C8F-44B1-8424-F60D6EDD85F1}" type="presParOf" srcId="{D1E788D0-E142-4A98-9359-4EA6B05A257E}" destId="{8EEEFFE7-36EE-439F-8A7F-7BBE514CF634}" srcOrd="10" destOrd="0" presId="urn:microsoft.com/office/officeart/2005/8/layout/target1"/>
    <dgm:cxn modelId="{59EF22DB-F681-4659-8790-90377A1872DD}" type="presParOf" srcId="{D1E788D0-E142-4A98-9359-4EA6B05A257E}" destId="{9A832A7A-6629-458E-842D-9A5393FDF900}" srcOrd="11" destOrd="0" presId="urn:microsoft.com/office/officeart/2005/8/layout/target1"/>
    <dgm:cxn modelId="{A57C852B-7EEE-4134-89DC-F7E6FEAB928B}" type="presParOf" srcId="{D1E788D0-E142-4A98-9359-4EA6B05A257E}" destId="{6B3372DA-9E1A-4495-ADE0-A2A1AAEBF775}" srcOrd="12" destOrd="0" presId="urn:microsoft.com/office/officeart/2005/8/layout/target1"/>
    <dgm:cxn modelId="{AD584079-42B7-401C-ABEF-16CB81357AE3}" type="presParOf" srcId="{D1E788D0-E142-4A98-9359-4EA6B05A257E}" destId="{F768A026-23DE-4BCF-8A75-C799D31C0D72}" srcOrd="13" destOrd="0" presId="urn:microsoft.com/office/officeart/2005/8/layout/target1"/>
    <dgm:cxn modelId="{27A8BDB5-AEF1-4940-9440-6E4ADF206576}" type="presParOf" srcId="{D1E788D0-E142-4A98-9359-4EA6B05A257E}" destId="{9AC08A3B-0E4F-4F0B-B41C-980D934E35FA}" srcOrd="14" destOrd="0" presId="urn:microsoft.com/office/officeart/2005/8/layout/target1"/>
    <dgm:cxn modelId="{5F85104A-5395-4D3C-92BD-CD48CB853CE0}" type="presParOf" srcId="{D1E788D0-E142-4A98-9359-4EA6B05A257E}" destId="{450AD2B3-3212-4706-BEE2-B64344EA6842}" srcOrd="15"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372DA-9E1A-4495-ADE0-A2A1AAEBF775}">
      <dsp:nvSpPr>
        <dsp:cNvPr id="0" name=""/>
        <dsp:cNvSpPr/>
      </dsp:nvSpPr>
      <dsp:spPr>
        <a:xfrm>
          <a:off x="371474" y="1238249"/>
          <a:ext cx="3714750" cy="3714750"/>
        </a:xfrm>
        <a:prstGeom prst="ellipse">
          <a:avLst/>
        </a:prstGeom>
        <a:gradFill rotWithShape="0">
          <a:gsLst>
            <a:gs pos="0">
              <a:schemeClr val="accent1">
                <a:hueOff val="0"/>
                <a:satOff val="0"/>
                <a:lumOff val="0"/>
                <a:alphaOff val="0"/>
                <a:tint val="92000"/>
                <a:satMod val="170000"/>
              </a:schemeClr>
            </a:gs>
            <a:gs pos="15000">
              <a:schemeClr val="accent1">
                <a:hueOff val="0"/>
                <a:satOff val="0"/>
                <a:lumOff val="0"/>
                <a:alphaOff val="0"/>
                <a:tint val="92000"/>
                <a:shade val="99000"/>
                <a:satMod val="170000"/>
              </a:schemeClr>
            </a:gs>
            <a:gs pos="62000">
              <a:schemeClr val="accent1">
                <a:hueOff val="0"/>
                <a:satOff val="0"/>
                <a:lumOff val="0"/>
                <a:alphaOff val="0"/>
                <a:tint val="96000"/>
                <a:shade val="80000"/>
                <a:satMod val="170000"/>
              </a:schemeClr>
            </a:gs>
            <a:gs pos="97000">
              <a:schemeClr val="accent1">
                <a:hueOff val="0"/>
                <a:satOff val="0"/>
                <a:lumOff val="0"/>
                <a:alphaOff val="0"/>
                <a:tint val="98000"/>
                <a:shade val="63000"/>
                <a:satMod val="170000"/>
              </a:schemeClr>
            </a:gs>
            <a:gs pos="100000">
              <a:schemeClr val="accent1">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E9F8E3C2-4FEA-464A-96FF-9BA24BD679D7}">
      <dsp:nvSpPr>
        <dsp:cNvPr id="0" name=""/>
        <dsp:cNvSpPr/>
      </dsp:nvSpPr>
      <dsp:spPr>
        <a:xfrm>
          <a:off x="902374" y="1769149"/>
          <a:ext cx="2652950" cy="2652950"/>
        </a:xfrm>
        <a:prstGeom prst="ellipse">
          <a:avLst/>
        </a:prstGeom>
        <a:gradFill rotWithShape="0">
          <a:gsLst>
            <a:gs pos="0">
              <a:schemeClr val="accent1">
                <a:hueOff val="0"/>
                <a:satOff val="0"/>
                <a:lumOff val="0"/>
                <a:alphaOff val="0"/>
                <a:tint val="92000"/>
                <a:satMod val="170000"/>
              </a:schemeClr>
            </a:gs>
            <a:gs pos="15000">
              <a:schemeClr val="accent1">
                <a:hueOff val="0"/>
                <a:satOff val="0"/>
                <a:lumOff val="0"/>
                <a:alphaOff val="0"/>
                <a:tint val="92000"/>
                <a:shade val="99000"/>
                <a:satMod val="170000"/>
              </a:schemeClr>
            </a:gs>
            <a:gs pos="62000">
              <a:schemeClr val="accent1">
                <a:hueOff val="0"/>
                <a:satOff val="0"/>
                <a:lumOff val="0"/>
                <a:alphaOff val="0"/>
                <a:tint val="96000"/>
                <a:shade val="80000"/>
                <a:satMod val="170000"/>
              </a:schemeClr>
            </a:gs>
            <a:gs pos="97000">
              <a:schemeClr val="accent1">
                <a:hueOff val="0"/>
                <a:satOff val="0"/>
                <a:lumOff val="0"/>
                <a:alphaOff val="0"/>
                <a:tint val="98000"/>
                <a:shade val="63000"/>
                <a:satMod val="170000"/>
              </a:schemeClr>
            </a:gs>
            <a:gs pos="100000">
              <a:schemeClr val="accent1">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8DBE644E-340C-44D6-AC6C-0B49E44A4720}">
      <dsp:nvSpPr>
        <dsp:cNvPr id="0" name=""/>
        <dsp:cNvSpPr/>
      </dsp:nvSpPr>
      <dsp:spPr>
        <a:xfrm>
          <a:off x="1447800" y="2362200"/>
          <a:ext cx="1591770" cy="1591770"/>
        </a:xfrm>
        <a:prstGeom prst="ellipse">
          <a:avLst/>
        </a:prstGeom>
        <a:gradFill rotWithShape="0">
          <a:gsLst>
            <a:gs pos="0">
              <a:schemeClr val="accent1">
                <a:hueOff val="0"/>
                <a:satOff val="0"/>
                <a:lumOff val="0"/>
                <a:alphaOff val="0"/>
                <a:tint val="92000"/>
                <a:satMod val="170000"/>
              </a:schemeClr>
            </a:gs>
            <a:gs pos="15000">
              <a:schemeClr val="accent1">
                <a:hueOff val="0"/>
                <a:satOff val="0"/>
                <a:lumOff val="0"/>
                <a:alphaOff val="0"/>
                <a:tint val="92000"/>
                <a:shade val="99000"/>
                <a:satMod val="170000"/>
              </a:schemeClr>
            </a:gs>
            <a:gs pos="62000">
              <a:schemeClr val="accent1">
                <a:hueOff val="0"/>
                <a:satOff val="0"/>
                <a:lumOff val="0"/>
                <a:alphaOff val="0"/>
                <a:tint val="96000"/>
                <a:shade val="80000"/>
                <a:satMod val="170000"/>
              </a:schemeClr>
            </a:gs>
            <a:gs pos="97000">
              <a:schemeClr val="accent1">
                <a:hueOff val="0"/>
                <a:satOff val="0"/>
                <a:lumOff val="0"/>
                <a:alphaOff val="0"/>
                <a:tint val="98000"/>
                <a:shade val="63000"/>
                <a:satMod val="170000"/>
              </a:schemeClr>
            </a:gs>
            <a:gs pos="100000">
              <a:schemeClr val="accent1">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FDA5515A-BBD3-41B3-98E6-8CC1B69D8CEF}">
      <dsp:nvSpPr>
        <dsp:cNvPr id="0" name=""/>
        <dsp:cNvSpPr/>
      </dsp:nvSpPr>
      <dsp:spPr>
        <a:xfrm>
          <a:off x="1963554" y="2830329"/>
          <a:ext cx="530590" cy="530590"/>
        </a:xfrm>
        <a:prstGeom prst="ellipse">
          <a:avLst/>
        </a:prstGeom>
        <a:gradFill rotWithShape="0">
          <a:gsLst>
            <a:gs pos="0">
              <a:schemeClr val="accent1">
                <a:hueOff val="0"/>
                <a:satOff val="0"/>
                <a:lumOff val="0"/>
                <a:alphaOff val="0"/>
                <a:tint val="92000"/>
                <a:satMod val="170000"/>
              </a:schemeClr>
            </a:gs>
            <a:gs pos="15000">
              <a:schemeClr val="accent1">
                <a:hueOff val="0"/>
                <a:satOff val="0"/>
                <a:lumOff val="0"/>
                <a:alphaOff val="0"/>
                <a:tint val="92000"/>
                <a:shade val="99000"/>
                <a:satMod val="170000"/>
              </a:schemeClr>
            </a:gs>
            <a:gs pos="62000">
              <a:schemeClr val="accent1">
                <a:hueOff val="0"/>
                <a:satOff val="0"/>
                <a:lumOff val="0"/>
                <a:alphaOff val="0"/>
                <a:tint val="96000"/>
                <a:shade val="80000"/>
                <a:satMod val="170000"/>
              </a:schemeClr>
            </a:gs>
            <a:gs pos="97000">
              <a:schemeClr val="accent1">
                <a:hueOff val="0"/>
                <a:satOff val="0"/>
                <a:lumOff val="0"/>
                <a:alphaOff val="0"/>
                <a:tint val="98000"/>
                <a:shade val="63000"/>
                <a:satMod val="170000"/>
              </a:schemeClr>
            </a:gs>
            <a:gs pos="100000">
              <a:schemeClr val="accent1">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C2BA8FC2-9221-4180-B672-C14D949CFAF8}">
      <dsp:nvSpPr>
        <dsp:cNvPr id="0" name=""/>
        <dsp:cNvSpPr/>
      </dsp:nvSpPr>
      <dsp:spPr>
        <a:xfrm>
          <a:off x="4705349" y="0"/>
          <a:ext cx="1857375" cy="888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b="1" i="1" kern="1200" dirty="0" smtClean="0">
              <a:solidFill>
                <a:schemeClr val="accent6">
                  <a:lumMod val="75000"/>
                </a:schemeClr>
              </a:solidFill>
            </a:rPr>
            <a:t>INTRODUCING INNOVATIVE </a:t>
          </a:r>
          <a:endParaRPr lang="en-US" sz="1400" b="1" i="1" kern="1200" dirty="0">
            <a:solidFill>
              <a:schemeClr val="accent6">
                <a:lumMod val="75000"/>
              </a:schemeClr>
            </a:solidFill>
          </a:endParaRPr>
        </a:p>
      </dsp:txBody>
      <dsp:txXfrm>
        <a:off x="4705349" y="0"/>
        <a:ext cx="1857375" cy="888444"/>
      </dsp:txXfrm>
    </dsp:sp>
    <dsp:sp modelId="{18EEB3F0-58D3-4A2D-8C3C-7906ED2C85E9}">
      <dsp:nvSpPr>
        <dsp:cNvPr id="0" name=""/>
        <dsp:cNvSpPr/>
      </dsp:nvSpPr>
      <dsp:spPr>
        <a:xfrm>
          <a:off x="4241006" y="444222"/>
          <a:ext cx="464343" cy="0"/>
        </a:xfrm>
        <a:prstGeom prst="line">
          <a:avLst/>
        </a:prstGeom>
        <a:noFill/>
        <a:ln w="9525" cap="flat" cmpd="sng" algn="ctr">
          <a:solidFill>
            <a:schemeClr val="accent1">
              <a:tint val="50000"/>
              <a:hueOff val="0"/>
              <a:satOff val="0"/>
              <a:lumOff val="0"/>
              <a:alphaOff val="0"/>
            </a:schemeClr>
          </a:solidFill>
          <a:prstDash val="solid"/>
        </a:ln>
        <a:effectLst>
          <a:outerShdw blurRad="63500" dist="25400" dir="5400000" rotWithShape="0">
            <a:srgbClr val="000000">
              <a:alpha val="43137"/>
            </a:srgbClr>
          </a:outerShdw>
        </a:effectLst>
      </dsp:spPr>
      <dsp:style>
        <a:lnRef idx="1">
          <a:scrgbClr r="0" g="0" b="0"/>
        </a:lnRef>
        <a:fillRef idx="0">
          <a:scrgbClr r="0" g="0" b="0"/>
        </a:fillRef>
        <a:effectRef idx="1">
          <a:scrgbClr r="0" g="0" b="0"/>
        </a:effectRef>
        <a:fontRef idx="minor"/>
      </dsp:style>
    </dsp:sp>
    <dsp:sp modelId="{E79080FE-45EE-4F29-80C0-E9F65476BA08}">
      <dsp:nvSpPr>
        <dsp:cNvPr id="0" name=""/>
        <dsp:cNvSpPr/>
      </dsp:nvSpPr>
      <dsp:spPr>
        <a:xfrm rot="5400000">
          <a:off x="1906905" y="736758"/>
          <a:ext cx="2625090" cy="2043112"/>
        </a:xfrm>
        <a:prstGeom prst="line">
          <a:avLst/>
        </a:prstGeom>
        <a:noFill/>
        <a:ln w="9525" cap="flat" cmpd="sng" algn="ctr">
          <a:solidFill>
            <a:schemeClr val="accent1">
              <a:tint val="50000"/>
              <a:hueOff val="0"/>
              <a:satOff val="0"/>
              <a:lumOff val="0"/>
              <a:alphaOff val="0"/>
            </a:schemeClr>
          </a:solidFill>
          <a:prstDash val="solid"/>
        </a:ln>
        <a:effectLst>
          <a:outerShdw blurRad="63500" dist="25400" dir="5400000" rotWithShape="0">
            <a:srgbClr val="000000">
              <a:alpha val="43137"/>
            </a:srgbClr>
          </a:outerShdw>
        </a:effectLst>
      </dsp:spPr>
      <dsp:style>
        <a:lnRef idx="1">
          <a:scrgbClr r="0" g="0" b="0"/>
        </a:lnRef>
        <a:fillRef idx="0">
          <a:scrgbClr r="0" g="0" b="0"/>
        </a:fillRef>
        <a:effectRef idx="1">
          <a:scrgbClr r="0" g="0" b="0"/>
        </a:effectRef>
        <a:fontRef idx="minor"/>
      </dsp:style>
    </dsp:sp>
    <dsp:sp modelId="{CAE5F8BB-1C4B-47FC-8B44-2CD1879B2ED0}">
      <dsp:nvSpPr>
        <dsp:cNvPr id="0" name=""/>
        <dsp:cNvSpPr/>
      </dsp:nvSpPr>
      <dsp:spPr>
        <a:xfrm>
          <a:off x="4705349" y="888444"/>
          <a:ext cx="1857375" cy="888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b="1" i="1" kern="1200" dirty="0" smtClean="0">
              <a:solidFill>
                <a:schemeClr val="accent6">
                  <a:lumMod val="75000"/>
                </a:schemeClr>
              </a:solidFill>
            </a:rPr>
            <a:t>METHODS OF TEACHING,</a:t>
          </a:r>
          <a:endParaRPr lang="en-US" sz="1400" b="1" i="1" kern="1200" dirty="0">
            <a:solidFill>
              <a:schemeClr val="accent6">
                <a:lumMod val="75000"/>
              </a:schemeClr>
            </a:solidFill>
          </a:endParaRPr>
        </a:p>
      </dsp:txBody>
      <dsp:txXfrm>
        <a:off x="4705349" y="888444"/>
        <a:ext cx="1857375" cy="888444"/>
      </dsp:txXfrm>
    </dsp:sp>
    <dsp:sp modelId="{1FEEF3FE-9363-4F8B-98C6-835A2564B1E6}">
      <dsp:nvSpPr>
        <dsp:cNvPr id="0" name=""/>
        <dsp:cNvSpPr/>
      </dsp:nvSpPr>
      <dsp:spPr>
        <a:xfrm>
          <a:off x="4241006" y="1332666"/>
          <a:ext cx="464343" cy="0"/>
        </a:xfrm>
        <a:prstGeom prst="line">
          <a:avLst/>
        </a:prstGeom>
        <a:noFill/>
        <a:ln w="9525" cap="flat" cmpd="sng" algn="ctr">
          <a:solidFill>
            <a:schemeClr val="accent1">
              <a:tint val="50000"/>
              <a:hueOff val="0"/>
              <a:satOff val="0"/>
              <a:lumOff val="0"/>
              <a:alphaOff val="0"/>
            </a:schemeClr>
          </a:solidFill>
          <a:prstDash val="solid"/>
        </a:ln>
        <a:effectLst>
          <a:outerShdw blurRad="63500" dist="25400" dir="5400000" rotWithShape="0">
            <a:srgbClr val="000000">
              <a:alpha val="43137"/>
            </a:srgbClr>
          </a:outerShdw>
        </a:effectLst>
      </dsp:spPr>
      <dsp:style>
        <a:lnRef idx="1">
          <a:scrgbClr r="0" g="0" b="0"/>
        </a:lnRef>
        <a:fillRef idx="0">
          <a:scrgbClr r="0" g="0" b="0"/>
        </a:fillRef>
        <a:effectRef idx="1">
          <a:scrgbClr r="0" g="0" b="0"/>
        </a:effectRef>
        <a:fontRef idx="minor"/>
      </dsp:style>
    </dsp:sp>
    <dsp:sp modelId="{56D5A365-288B-4F2D-B8BE-7C658C7E4A3E}">
      <dsp:nvSpPr>
        <dsp:cNvPr id="0" name=""/>
        <dsp:cNvSpPr/>
      </dsp:nvSpPr>
      <dsp:spPr>
        <a:xfrm rot="5400000">
          <a:off x="2361342" y="1610653"/>
          <a:ext cx="2155793" cy="1600438"/>
        </a:xfrm>
        <a:prstGeom prst="line">
          <a:avLst/>
        </a:prstGeom>
        <a:noFill/>
        <a:ln w="9525" cap="flat" cmpd="sng" algn="ctr">
          <a:solidFill>
            <a:schemeClr val="accent1">
              <a:tint val="50000"/>
              <a:hueOff val="0"/>
              <a:satOff val="0"/>
              <a:lumOff val="0"/>
              <a:alphaOff val="0"/>
            </a:schemeClr>
          </a:solidFill>
          <a:prstDash val="solid"/>
        </a:ln>
        <a:effectLst>
          <a:outerShdw blurRad="63500" dist="25400" dir="5400000" rotWithShape="0">
            <a:srgbClr val="000000">
              <a:alpha val="43137"/>
            </a:srgbClr>
          </a:outerShdw>
        </a:effectLst>
      </dsp:spPr>
      <dsp:style>
        <a:lnRef idx="1">
          <a:scrgbClr r="0" g="0" b="0"/>
        </a:lnRef>
        <a:fillRef idx="0">
          <a:scrgbClr r="0" g="0" b="0"/>
        </a:fillRef>
        <a:effectRef idx="1">
          <a:scrgbClr r="0" g="0" b="0"/>
        </a:effectRef>
        <a:fontRef idx="minor"/>
      </dsp:style>
    </dsp:sp>
    <dsp:sp modelId="{321805B7-ECEB-4D8D-B79A-BC1916451361}">
      <dsp:nvSpPr>
        <dsp:cNvPr id="0" name=""/>
        <dsp:cNvSpPr/>
      </dsp:nvSpPr>
      <dsp:spPr>
        <a:xfrm>
          <a:off x="4705349" y="1776888"/>
          <a:ext cx="1857375" cy="888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b="1" i="1" kern="1200" dirty="0" smtClean="0">
              <a:solidFill>
                <a:schemeClr val="accent6">
                  <a:lumMod val="75000"/>
                </a:schemeClr>
              </a:solidFill>
            </a:rPr>
            <a:t>THE CURRICULUM AND PREPARING STUDENTS  TO PARTICIPATE IN </a:t>
          </a:r>
          <a:endParaRPr lang="en-US" sz="1200" b="1" i="1" kern="1200" dirty="0">
            <a:solidFill>
              <a:schemeClr val="accent6">
                <a:lumMod val="75000"/>
              </a:schemeClr>
            </a:solidFill>
          </a:endParaRPr>
        </a:p>
      </dsp:txBody>
      <dsp:txXfrm>
        <a:off x="4705349" y="1776888"/>
        <a:ext cx="1857375" cy="888444"/>
      </dsp:txXfrm>
    </dsp:sp>
    <dsp:sp modelId="{8EEEFFE7-36EE-439F-8A7F-7BBE514CF634}">
      <dsp:nvSpPr>
        <dsp:cNvPr id="0" name=""/>
        <dsp:cNvSpPr/>
      </dsp:nvSpPr>
      <dsp:spPr>
        <a:xfrm>
          <a:off x="4241006" y="2221110"/>
          <a:ext cx="464343" cy="0"/>
        </a:xfrm>
        <a:prstGeom prst="line">
          <a:avLst/>
        </a:prstGeom>
        <a:noFill/>
        <a:ln w="9525" cap="flat" cmpd="sng" algn="ctr">
          <a:solidFill>
            <a:schemeClr val="accent1">
              <a:tint val="50000"/>
              <a:hueOff val="0"/>
              <a:satOff val="0"/>
              <a:lumOff val="0"/>
              <a:alphaOff val="0"/>
            </a:schemeClr>
          </a:solidFill>
          <a:prstDash val="solid"/>
        </a:ln>
        <a:effectLst>
          <a:outerShdw blurRad="63500" dist="25400" dir="5400000" rotWithShape="0">
            <a:srgbClr val="000000">
              <a:alpha val="43137"/>
            </a:srgbClr>
          </a:outerShdw>
        </a:effectLst>
      </dsp:spPr>
      <dsp:style>
        <a:lnRef idx="1">
          <a:scrgbClr r="0" g="0" b="0"/>
        </a:lnRef>
        <a:fillRef idx="0">
          <a:scrgbClr r="0" g="0" b="0"/>
        </a:fillRef>
        <a:effectRef idx="1">
          <a:scrgbClr r="0" g="0" b="0"/>
        </a:effectRef>
        <a:fontRef idx="minor"/>
      </dsp:style>
    </dsp:sp>
    <dsp:sp modelId="{9A832A7A-6629-458E-842D-9A5393FDF900}">
      <dsp:nvSpPr>
        <dsp:cNvPr id="0" name=""/>
        <dsp:cNvSpPr/>
      </dsp:nvSpPr>
      <dsp:spPr>
        <a:xfrm rot="5400000">
          <a:off x="2801231" y="2425112"/>
          <a:ext cx="1644396" cy="1235154"/>
        </a:xfrm>
        <a:prstGeom prst="line">
          <a:avLst/>
        </a:prstGeom>
        <a:noFill/>
        <a:ln w="9525" cap="flat" cmpd="sng" algn="ctr">
          <a:solidFill>
            <a:schemeClr val="accent1">
              <a:tint val="50000"/>
              <a:hueOff val="0"/>
              <a:satOff val="0"/>
              <a:lumOff val="0"/>
              <a:alphaOff val="0"/>
            </a:schemeClr>
          </a:solidFill>
          <a:prstDash val="solid"/>
        </a:ln>
        <a:effectLst>
          <a:outerShdw blurRad="63500" dist="25400" dir="5400000" rotWithShape="0">
            <a:srgbClr val="000000">
              <a:alpha val="43137"/>
            </a:srgbClr>
          </a:outerShdw>
        </a:effectLst>
      </dsp:spPr>
      <dsp:style>
        <a:lnRef idx="1">
          <a:scrgbClr r="0" g="0" b="0"/>
        </a:lnRef>
        <a:fillRef idx="0">
          <a:scrgbClr r="0" g="0" b="0"/>
        </a:fillRef>
        <a:effectRef idx="1">
          <a:scrgbClr r="0" g="0" b="0"/>
        </a:effectRef>
        <a:fontRef idx="minor"/>
      </dsp:style>
    </dsp:sp>
    <dsp:sp modelId="{F768A026-23DE-4BCF-8A75-C799D31C0D72}">
      <dsp:nvSpPr>
        <dsp:cNvPr id="0" name=""/>
        <dsp:cNvSpPr/>
      </dsp:nvSpPr>
      <dsp:spPr>
        <a:xfrm>
          <a:off x="4724406" y="2895600"/>
          <a:ext cx="1857375" cy="1858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b="1" i="1" kern="1200" dirty="0" smtClean="0">
              <a:solidFill>
                <a:schemeClr val="accent6">
                  <a:lumMod val="75000"/>
                </a:schemeClr>
              </a:solidFill>
            </a:rPr>
            <a:t>THE LITERARY FIELF BY IMPROVING THEIR KNOWLEDGE AND TO MAKE  THEM TO LEAD VALUABLE LIFE</a:t>
          </a:r>
          <a:endParaRPr lang="en-US" sz="1400" b="1" i="1" kern="1200" dirty="0">
            <a:solidFill>
              <a:schemeClr val="accent6">
                <a:lumMod val="75000"/>
              </a:schemeClr>
            </a:solidFill>
          </a:endParaRPr>
        </a:p>
      </dsp:txBody>
      <dsp:txXfrm>
        <a:off x="4724406" y="2895600"/>
        <a:ext cx="1857375" cy="1858092"/>
      </dsp:txXfrm>
    </dsp:sp>
    <dsp:sp modelId="{9AC08A3B-0E4F-4F0B-B41C-980D934E35FA}">
      <dsp:nvSpPr>
        <dsp:cNvPr id="0" name=""/>
        <dsp:cNvSpPr/>
      </dsp:nvSpPr>
      <dsp:spPr>
        <a:xfrm>
          <a:off x="4241006" y="3109555"/>
          <a:ext cx="464343" cy="0"/>
        </a:xfrm>
        <a:prstGeom prst="line">
          <a:avLst/>
        </a:prstGeom>
        <a:noFill/>
        <a:ln w="9525" cap="flat" cmpd="sng" algn="ctr">
          <a:solidFill>
            <a:schemeClr val="accent1">
              <a:tint val="50000"/>
              <a:hueOff val="0"/>
              <a:satOff val="0"/>
              <a:lumOff val="0"/>
              <a:alphaOff val="0"/>
            </a:schemeClr>
          </a:solidFill>
          <a:prstDash val="solid"/>
        </a:ln>
        <a:effectLst>
          <a:outerShdw blurRad="63500" dist="25400" dir="5400000" rotWithShape="0">
            <a:srgbClr val="000000">
              <a:alpha val="43137"/>
            </a:srgbClr>
          </a:outerShdw>
        </a:effectLst>
      </dsp:spPr>
      <dsp:style>
        <a:lnRef idx="1">
          <a:scrgbClr r="0" g="0" b="0"/>
        </a:lnRef>
        <a:fillRef idx="0">
          <a:scrgbClr r="0" g="0" b="0"/>
        </a:fillRef>
        <a:effectRef idx="1">
          <a:scrgbClr r="0" g="0" b="0"/>
        </a:effectRef>
        <a:fontRef idx="minor"/>
      </dsp:style>
    </dsp:sp>
    <dsp:sp modelId="{450AD2B3-3212-4706-BEE2-B64344EA6842}">
      <dsp:nvSpPr>
        <dsp:cNvPr id="0" name=""/>
        <dsp:cNvSpPr/>
      </dsp:nvSpPr>
      <dsp:spPr>
        <a:xfrm rot="5400000">
          <a:off x="3242171" y="3242791"/>
          <a:ext cx="1130274" cy="863060"/>
        </a:xfrm>
        <a:prstGeom prst="line">
          <a:avLst/>
        </a:prstGeom>
        <a:noFill/>
        <a:ln w="9525" cap="flat" cmpd="sng" algn="ctr">
          <a:solidFill>
            <a:schemeClr val="accent1">
              <a:tint val="50000"/>
              <a:hueOff val="0"/>
              <a:satOff val="0"/>
              <a:lumOff val="0"/>
              <a:alphaOff val="0"/>
            </a:schemeClr>
          </a:solidFill>
          <a:prstDash val="solid"/>
        </a:ln>
        <a:effectLst>
          <a:outerShdw blurRad="63500" dist="25400" dir="5400000" rotWithShape="0">
            <a:srgbClr val="000000">
              <a:alpha val="43137"/>
            </a:srgbClr>
          </a:outerShdw>
        </a:effectLst>
      </dsp:spPr>
      <dsp:style>
        <a:lnRef idx="1">
          <a:scrgbClr r="0" g="0" b="0"/>
        </a:lnRef>
        <a:fillRef idx="0">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ED8B73-0A63-42AD-9D0C-DE619F321A67}" type="datetimeFigureOut">
              <a:rPr lang="en-US" smtClean="0"/>
              <a:pPr/>
              <a:t>12/3/2023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2B54E0-63DC-495E-A9C7-90394B120014}" type="slidenum">
              <a:rPr lang="en-US" smtClean="0"/>
              <a:pPr/>
              <a:t>‹#›</a:t>
            </a:fld>
            <a:endParaRPr lang="en-US"/>
          </a:p>
        </p:txBody>
      </p:sp>
    </p:spTree>
    <p:extLst>
      <p:ext uri="{BB962C8B-B14F-4D97-AF65-F5344CB8AC3E}">
        <p14:creationId xmlns:p14="http://schemas.microsoft.com/office/powerpoint/2010/main" val="4274427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2B54E0-63DC-495E-A9C7-90394B12001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2B54E0-63DC-495E-A9C7-90394B120014}"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2B54E0-63DC-495E-A9C7-90394B120014}"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2B54E0-63DC-495E-A9C7-90394B120014}"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2B54E0-63DC-495E-A9C7-90394B120014}"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2B54E0-63DC-495E-A9C7-90394B120014}"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428E3FDC-60B0-44A6-A936-1BA797BC2D9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8E3FDC-60B0-44A6-A936-1BA797BC2D9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8E3FDC-60B0-44A6-A936-1BA797BC2D9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28E3FDC-60B0-44A6-A936-1BA797BC2D9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28E3FDC-60B0-44A6-A936-1BA797BC2D9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28E3FDC-60B0-44A6-A936-1BA797BC2D9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28E3FDC-60B0-44A6-A936-1BA797BC2D9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28E3FDC-60B0-44A6-A936-1BA797BC2D9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28E3FDC-60B0-44A6-A936-1BA797BC2D9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8E3FDC-60B0-44A6-A936-1BA797BC2D9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AF72537-79EA-4D3D-9D0F-1701B9470FBA}" type="datetimeFigureOut">
              <a:rPr lang="en-US" smtClean="0"/>
              <a:pPr/>
              <a:t>12/3/2023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8E3FDC-60B0-44A6-A936-1BA797BC2D9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AF72537-79EA-4D3D-9D0F-1701B9470FBA}" type="datetimeFigureOut">
              <a:rPr lang="en-US" smtClean="0"/>
              <a:pPr/>
              <a:t>12/3/2023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28E3FDC-60B0-44A6-A936-1BA797BC2D9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que 6"/>
          <p:cNvSpPr/>
          <p:nvPr/>
        </p:nvSpPr>
        <p:spPr>
          <a:xfrm>
            <a:off x="1295400" y="5105400"/>
            <a:ext cx="6705600" cy="1600200"/>
          </a:xfrm>
          <a:prstGeom prst="plaqu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Title 1"/>
          <p:cNvSpPr>
            <a:spLocks noGrp="1"/>
          </p:cNvSpPr>
          <p:nvPr>
            <p:ph type="ctrTitle"/>
          </p:nvPr>
        </p:nvSpPr>
        <p:spPr>
          <a:xfrm>
            <a:off x="914400" y="609600"/>
            <a:ext cx="7924800" cy="1676400"/>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dirty="0" smtClean="0"/>
              <a:t/>
            </a:r>
            <a:br>
              <a:rPr lang="en-US" dirty="0" smtClean="0"/>
            </a:br>
            <a:r>
              <a:rPr lang="en-US" dirty="0" smtClean="0"/>
              <a:t>   </a:t>
            </a:r>
            <a:br>
              <a:rPr lang="en-US" dirty="0" smtClean="0"/>
            </a:br>
            <a:r>
              <a:rPr lang="en-US" dirty="0" smtClean="0"/>
              <a:t/>
            </a:r>
            <a:br>
              <a:rPr lang="en-US" dirty="0" smtClean="0"/>
            </a:br>
            <a:r>
              <a:rPr lang="en-US" dirty="0" smtClean="0"/>
              <a:t/>
            </a:r>
            <a:br>
              <a:rPr lang="en-US" dirty="0" smtClean="0"/>
            </a:br>
            <a:r>
              <a:rPr lang="en-IN" sz="4000" dirty="0" smtClean="0"/>
              <a:t>   </a:t>
            </a:r>
            <a:r>
              <a:rPr lang="en-US" sz="4400" dirty="0" smtClean="0"/>
              <a:t> </a:t>
            </a:r>
            <a:r>
              <a:rPr lang="en-IN" sz="2400" dirty="0" err="1" smtClean="0">
                <a:solidFill>
                  <a:srgbClr val="0070C0"/>
                </a:solidFill>
              </a:rPr>
              <a:t>Bapuji</a:t>
            </a:r>
            <a:r>
              <a:rPr lang="en-IN" sz="2400" dirty="0" smtClean="0">
                <a:solidFill>
                  <a:srgbClr val="0070C0"/>
                </a:solidFill>
              </a:rPr>
              <a:t> Educational Association (</a:t>
            </a:r>
            <a:r>
              <a:rPr lang="en-IN" sz="2400" dirty="0" err="1" smtClean="0">
                <a:solidFill>
                  <a:srgbClr val="0070C0"/>
                </a:solidFill>
              </a:rPr>
              <a:t>Regd</a:t>
            </a:r>
            <a:r>
              <a:rPr lang="en-IN" sz="2400" dirty="0" smtClean="0">
                <a:solidFill>
                  <a:srgbClr val="0070C0"/>
                </a:solidFill>
              </a:rPr>
              <a:t>)</a:t>
            </a:r>
            <a:r>
              <a:rPr lang="en-US" sz="2400" dirty="0" smtClean="0"/>
              <a:t/>
            </a:r>
            <a:br>
              <a:rPr lang="en-US" sz="2400" dirty="0" smtClean="0"/>
            </a:br>
            <a:r>
              <a:rPr lang="en-IN" sz="3100" b="1" dirty="0" smtClean="0">
                <a:solidFill>
                  <a:srgbClr val="7030A0"/>
                </a:solidFill>
              </a:rPr>
              <a:t>A.R.G. COLLEGE OF ARTS &amp; COMMERCE, DAVANGERE.</a:t>
            </a:r>
            <a:r>
              <a:rPr lang="en-US" sz="2700" dirty="0" smtClean="0"/>
              <a:t/>
            </a:r>
            <a:br>
              <a:rPr lang="en-US" sz="2700" dirty="0" smtClean="0"/>
            </a:br>
            <a:endParaRPr lang="en-US" sz="270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pitchFamily="34" charset="0"/>
              <a:ea typeface="+mn-ea"/>
              <a:cs typeface="+mn-cs"/>
            </a:endParaRPr>
          </a:p>
        </p:txBody>
      </p:sp>
      <p:sp>
        <p:nvSpPr>
          <p:cNvPr id="3" name="Subtitle 2"/>
          <p:cNvSpPr>
            <a:spLocks noGrp="1"/>
          </p:cNvSpPr>
          <p:nvPr>
            <p:ph type="subTitle" idx="1"/>
          </p:nvPr>
        </p:nvSpPr>
        <p:spPr>
          <a:xfrm>
            <a:off x="457200" y="4419600"/>
            <a:ext cx="8077200" cy="2438400"/>
          </a:xfrm>
        </p:spPr>
        <p:txBody>
          <a:bodyPr>
            <a:normAutofit fontScale="85000" lnSpcReduction="20000"/>
          </a:bodyPr>
          <a:lstStyle/>
          <a:p>
            <a:pPr algn="ctr"/>
            <a:endParaRPr lang="en-US" sz="2800" dirty="0" smtClean="0">
              <a:solidFill>
                <a:srgbClr val="C00000"/>
              </a:solidFill>
            </a:endParaRPr>
          </a:p>
          <a:p>
            <a:pPr algn="ctr"/>
            <a:endParaRPr lang="en-US" sz="2800" dirty="0" smtClean="0">
              <a:solidFill>
                <a:srgbClr val="C00000"/>
              </a:solidFill>
            </a:endParaRPr>
          </a:p>
          <a:p>
            <a:pPr algn="ctr"/>
            <a:endParaRPr lang="en-US" sz="2800" dirty="0" smtClean="0">
              <a:solidFill>
                <a:srgbClr val="C00000"/>
              </a:solidFill>
            </a:endParaRPr>
          </a:p>
          <a:p>
            <a:pPr algn="ctr"/>
            <a:endParaRPr lang="en-US" sz="2800" dirty="0" smtClean="0">
              <a:solidFill>
                <a:srgbClr val="C00000"/>
              </a:solidFill>
            </a:endParaRPr>
          </a:p>
          <a:p>
            <a:pPr algn="ctr"/>
            <a:r>
              <a:rPr lang="en-US" sz="2800" dirty="0" smtClean="0">
                <a:solidFill>
                  <a:srgbClr val="C00000"/>
                </a:solidFill>
              </a:rPr>
              <a:t>Power point presentation of the Department </a:t>
            </a:r>
          </a:p>
          <a:p>
            <a:pPr algn="ctr"/>
            <a:r>
              <a:rPr lang="en-US" sz="4400" dirty="0" smtClean="0">
                <a:solidFill>
                  <a:srgbClr val="002060"/>
                </a:solidFill>
                <a:latin typeface="Algerian" pitchFamily="82" charset="0"/>
              </a:rPr>
              <a:t>To NAAC peer team</a:t>
            </a:r>
          </a:p>
          <a:p>
            <a:pPr algn="ctr"/>
            <a:endParaRPr lang="en-US" dirty="0" smtClean="0"/>
          </a:p>
          <a:p>
            <a:pPr algn="ctr"/>
            <a:endParaRPr lang="en-US" dirty="0"/>
          </a:p>
        </p:txBody>
      </p:sp>
      <p:sp>
        <p:nvSpPr>
          <p:cNvPr id="6" name="Rectangle 5"/>
          <p:cNvSpPr/>
          <p:nvPr/>
        </p:nvSpPr>
        <p:spPr>
          <a:xfrm>
            <a:off x="1219200" y="2514601"/>
            <a:ext cx="7239000" cy="3108543"/>
          </a:xfrm>
          <a:prstGeom prst="rect">
            <a:avLst/>
          </a:prstGeom>
        </p:spPr>
        <p:txBody>
          <a:bodyPr wrap="square">
            <a:spAutoFit/>
          </a:bodyPr>
          <a:lstStyle/>
          <a:p>
            <a:r>
              <a:rPr lang="en-US" sz="3600" b="1" i="1" dirty="0" smtClean="0">
                <a:solidFill>
                  <a:srgbClr val="FF0000"/>
                </a:solidFill>
                <a:latin typeface="Berlin Sans FB Demi" pitchFamily="34" charset="0"/>
              </a:rPr>
              <a:t>     </a:t>
            </a:r>
            <a:r>
              <a:rPr lang="en-US" sz="3600" b="1" i="1" dirty="0" smtClean="0">
                <a:solidFill>
                  <a:schemeClr val="accent6">
                    <a:lumMod val="75000"/>
                  </a:schemeClr>
                </a:solidFill>
                <a:latin typeface="Berlin Sans FB Demi" pitchFamily="34" charset="0"/>
              </a:rPr>
              <a:t>A profile of the Department of </a:t>
            </a:r>
            <a:br>
              <a:rPr lang="en-US" sz="3600" b="1" i="1" dirty="0" smtClean="0">
                <a:solidFill>
                  <a:schemeClr val="accent6">
                    <a:lumMod val="75000"/>
                  </a:schemeClr>
                </a:solidFill>
                <a:latin typeface="Berlin Sans FB Demi" pitchFamily="34" charset="0"/>
              </a:rPr>
            </a:br>
            <a:r>
              <a:rPr lang="en-US" sz="3600" b="1" i="1" dirty="0" smtClean="0">
                <a:solidFill>
                  <a:schemeClr val="accent6">
                    <a:lumMod val="75000"/>
                  </a:schemeClr>
                </a:solidFill>
                <a:latin typeface="Berlin Sans FB Demi" pitchFamily="34" charset="0"/>
              </a:rPr>
              <a:t>                     KANNADA</a:t>
            </a:r>
          </a:p>
          <a:p>
            <a:endParaRPr lang="en-US" sz="3200" b="1" dirty="0" smtClean="0">
              <a:solidFill>
                <a:srgbClr val="FF0000"/>
              </a:solidFill>
              <a:latin typeface="Arial Rounded MT Bold" pitchFamily="34" charset="0"/>
            </a:endParaRPr>
          </a:p>
          <a:p>
            <a:r>
              <a:rPr lang="en-US" sz="2800" b="1" dirty="0" smtClean="0">
                <a:solidFill>
                  <a:srgbClr val="FF0000"/>
                </a:solidFill>
                <a:latin typeface="Arial Rounded MT Bold" pitchFamily="34" charset="0"/>
              </a:rPr>
              <a:t>                  2017-18 </a:t>
            </a:r>
            <a:r>
              <a:rPr lang="en-US" sz="1600" b="1" i="1" dirty="0" smtClean="0">
                <a:solidFill>
                  <a:srgbClr val="FF0000"/>
                </a:solidFill>
                <a:latin typeface="Arial Rounded MT Bold" pitchFamily="34" charset="0"/>
              </a:rPr>
              <a:t>TO </a:t>
            </a:r>
            <a:r>
              <a:rPr lang="en-US" sz="2400" b="1" i="1" dirty="0" smtClean="0">
                <a:solidFill>
                  <a:srgbClr val="FF0000"/>
                </a:solidFill>
                <a:latin typeface="Arial Rounded MT Bold" pitchFamily="34" charset="0"/>
              </a:rPr>
              <a:t> </a:t>
            </a:r>
            <a:r>
              <a:rPr lang="en-US" sz="2800" b="1" dirty="0" smtClean="0">
                <a:solidFill>
                  <a:srgbClr val="FF0000"/>
                </a:solidFill>
                <a:latin typeface="Arial Rounded MT Bold" pitchFamily="34" charset="0"/>
              </a:rPr>
              <a:t>2021-22</a:t>
            </a:r>
          </a:p>
          <a:p>
            <a:endParaRPr lang="en-US" sz="3200" b="1" dirty="0" smtClean="0">
              <a:solidFill>
                <a:srgbClr val="FF0000"/>
              </a:solidFill>
              <a:latin typeface="Arial Rounded MT Bold" pitchFamily="34" charset="0"/>
            </a:endParaRPr>
          </a:p>
          <a:p>
            <a:endParaRPr lang="en-US" sz="3200" b="1" dirty="0" smtClean="0">
              <a:solidFill>
                <a:srgbClr val="FF0000"/>
              </a:solidFill>
              <a:latin typeface="Arial Rounded MT Bold" pitchFamily="34" charset="0"/>
            </a:endParaRPr>
          </a:p>
        </p:txBody>
      </p:sp>
      <p:sp>
        <p:nvSpPr>
          <p:cNvPr id="9" name="12-Point Star 8"/>
          <p:cNvSpPr/>
          <p:nvPr/>
        </p:nvSpPr>
        <p:spPr>
          <a:xfrm>
            <a:off x="0" y="3429000"/>
            <a:ext cx="1676400" cy="1600200"/>
          </a:xfrm>
          <a:prstGeom prst="star1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2" name="Picture 11" descr="C:\Users\Client\Desktop\today 2021-22\2020-21 FOLDERS\JKM\logo folder\BEA Logon.jpg"/>
          <p:cNvPicPr/>
          <p:nvPr/>
        </p:nvPicPr>
        <p:blipFill>
          <a:blip r:embed="rId3"/>
          <a:srcRect/>
          <a:stretch>
            <a:fillRect/>
          </a:stretch>
        </p:blipFill>
        <p:spPr bwMode="auto">
          <a:xfrm>
            <a:off x="1" y="38100"/>
            <a:ext cx="1007419" cy="914400"/>
          </a:xfrm>
          <a:prstGeom prst="rect">
            <a:avLst/>
          </a:prstGeom>
          <a:noFill/>
          <a:ln w="9525">
            <a:noFill/>
            <a:miter lim="800000"/>
            <a:headEnd/>
            <a:tailEnd/>
          </a:ln>
        </p:spPr>
      </p:pic>
      <p:pic>
        <p:nvPicPr>
          <p:cNvPr id="13" name="Picture 12" descr="C:\Users\Client\Desktop\2020-21 FOLDERS\JKM\logo folder\arg college logo .jpg"/>
          <p:cNvPicPr/>
          <p:nvPr/>
        </p:nvPicPr>
        <p:blipFill>
          <a:blip r:embed="rId4"/>
          <a:srcRect/>
          <a:stretch>
            <a:fillRect/>
          </a:stretch>
        </p:blipFill>
        <p:spPr bwMode="auto">
          <a:xfrm>
            <a:off x="8001000" y="0"/>
            <a:ext cx="1143000" cy="990600"/>
          </a:xfrm>
          <a:prstGeom prst="rect">
            <a:avLst/>
          </a:prstGeom>
          <a:noFill/>
          <a:ln w="9525">
            <a:noFill/>
            <a:miter lim="800000"/>
            <a:headEnd/>
            <a:tailEnd/>
          </a:ln>
        </p:spPr>
      </p:pic>
      <p:sp>
        <p:nvSpPr>
          <p:cNvPr id="10" name="Sun 9"/>
          <p:cNvSpPr/>
          <p:nvPr/>
        </p:nvSpPr>
        <p:spPr>
          <a:xfrm>
            <a:off x="457200" y="3810000"/>
            <a:ext cx="838200" cy="8382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down)">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wipe(down)">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3" grpId="0" build="p"/>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1219200" y="4572000"/>
            <a:ext cx="76200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latin typeface="Algerian" pitchFamily="82" charset="0"/>
              </a:rPr>
              <a:t>Chair  Person                  </a:t>
            </a:r>
            <a:r>
              <a:rPr lang="en-US" dirty="0" smtClean="0"/>
              <a:t>:</a:t>
            </a:r>
          </a:p>
          <a:p>
            <a:endParaRPr lang="en-US" dirty="0" smtClean="0"/>
          </a:p>
          <a:p>
            <a:r>
              <a:rPr lang="en-US" sz="2000" dirty="0" smtClean="0">
                <a:latin typeface="Algerian" pitchFamily="82" charset="0"/>
              </a:rPr>
              <a:t>Member coordinator   </a:t>
            </a:r>
            <a:r>
              <a:rPr lang="en-US" dirty="0" smtClean="0"/>
              <a:t>:</a:t>
            </a:r>
          </a:p>
          <a:p>
            <a:endParaRPr lang="en-US" dirty="0" smtClean="0"/>
          </a:p>
          <a:p>
            <a:r>
              <a:rPr lang="en-US" sz="2000" dirty="0" smtClean="0">
                <a:latin typeface="Algerian" pitchFamily="82" charset="0"/>
              </a:rPr>
              <a:t>Member   </a:t>
            </a:r>
            <a:r>
              <a:rPr lang="en-US" dirty="0" smtClean="0"/>
              <a:t>                           :</a:t>
            </a:r>
            <a:endParaRPr lang="en-US" dirty="0"/>
          </a:p>
        </p:txBody>
      </p:sp>
      <p:sp>
        <p:nvSpPr>
          <p:cNvPr id="14" name="Flowchart: Off-page Connector 13"/>
          <p:cNvSpPr/>
          <p:nvPr/>
        </p:nvSpPr>
        <p:spPr>
          <a:xfrm>
            <a:off x="1524000" y="152400"/>
            <a:ext cx="7315200" cy="2209800"/>
          </a:xfrm>
          <a:prstGeom prst="flowChartOffpageConnector">
            <a:avLst/>
          </a:prstGeom>
          <a:ln>
            <a:solidFill>
              <a:schemeClr val="accent5">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800" i="1" dirty="0" smtClean="0">
              <a:latin typeface="Arial Rounded MT Bold" pitchFamily="34" charset="0"/>
            </a:endParaRPr>
          </a:p>
          <a:p>
            <a:pPr algn="ctr"/>
            <a:r>
              <a:rPr lang="en-US" sz="2800" b="1" dirty="0" smtClean="0"/>
              <a:t>         </a:t>
            </a:r>
            <a:r>
              <a:rPr lang="en-US" sz="3200" b="1" dirty="0" smtClean="0">
                <a:solidFill>
                  <a:srgbClr val="FFFF00"/>
                </a:solidFill>
              </a:rPr>
              <a:t>DEPARTMENT OF  KANNADA</a:t>
            </a:r>
            <a:endParaRPr lang="en-US" sz="2800" b="1" dirty="0" smtClean="0">
              <a:solidFill>
                <a:srgbClr val="FFFF00"/>
              </a:solidFill>
            </a:endParaRPr>
          </a:p>
          <a:p>
            <a:pPr algn="ctr"/>
            <a:endParaRPr lang="en-US" sz="2000" i="1" dirty="0" smtClean="0">
              <a:solidFill>
                <a:srgbClr val="7030A0"/>
              </a:solidFill>
              <a:latin typeface="Arial Rounded MT Bold" pitchFamily="34" charset="0"/>
            </a:endParaRPr>
          </a:p>
          <a:p>
            <a:pPr algn="ctr"/>
            <a:r>
              <a:rPr lang="en-US" sz="2400" dirty="0" smtClean="0">
                <a:solidFill>
                  <a:schemeClr val="bg1"/>
                </a:solidFill>
                <a:latin typeface="Arial Rounded MT Bold" pitchFamily="34" charset="0"/>
              </a:rPr>
              <a:t>    ARG COLLEGE OF ARTS AND COMMERCE,</a:t>
            </a:r>
          </a:p>
          <a:p>
            <a:pPr algn="ctr"/>
            <a:r>
              <a:rPr lang="en-US" dirty="0" smtClean="0">
                <a:solidFill>
                  <a:schemeClr val="bg1"/>
                </a:solidFill>
                <a:latin typeface="Arial Rounded MT Bold" pitchFamily="34" charset="0"/>
              </a:rPr>
              <a:t>DAVANGERE. </a:t>
            </a:r>
            <a:endParaRPr lang="en-US" dirty="0">
              <a:solidFill>
                <a:schemeClr val="bg1"/>
              </a:solidFill>
              <a:latin typeface="Arial Rounded MT Bold" pitchFamily="34" charset="0"/>
            </a:endParaRPr>
          </a:p>
        </p:txBody>
      </p:sp>
      <p:pic>
        <p:nvPicPr>
          <p:cNvPr id="16" name="Picture 15" descr="C:\Users\Client\Desktop\2020-21 FOLDERS\JKM\logo folder\arg college logo .jpg"/>
          <p:cNvPicPr/>
          <p:nvPr/>
        </p:nvPicPr>
        <p:blipFill>
          <a:blip r:embed="rId2"/>
          <a:srcRect/>
          <a:stretch>
            <a:fillRect/>
          </a:stretch>
        </p:blipFill>
        <p:spPr bwMode="auto">
          <a:xfrm>
            <a:off x="34118" y="0"/>
            <a:ext cx="1489881" cy="1371600"/>
          </a:xfrm>
          <a:prstGeom prst="rect">
            <a:avLst/>
          </a:prstGeom>
          <a:noFill/>
          <a:ln w="9525">
            <a:noFill/>
            <a:miter lim="800000"/>
            <a:headEnd/>
            <a:tailEnd/>
          </a:ln>
        </p:spPr>
      </p:pic>
      <p:sp>
        <p:nvSpPr>
          <p:cNvPr id="18" name="Curved Down Ribbon 17"/>
          <p:cNvSpPr/>
          <p:nvPr/>
        </p:nvSpPr>
        <p:spPr>
          <a:xfrm>
            <a:off x="0" y="6096000"/>
            <a:ext cx="1219200" cy="533400"/>
          </a:xfrm>
          <a:prstGeom prst="ellipseRibb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0" name="Plaque 9"/>
          <p:cNvSpPr/>
          <p:nvPr/>
        </p:nvSpPr>
        <p:spPr>
          <a:xfrm>
            <a:off x="2286000" y="2819400"/>
            <a:ext cx="5715000" cy="1219200"/>
          </a:xfrm>
          <a:prstGeom prst="plaque">
            <a:avLst>
              <a:gd name="adj" fmla="val 37687"/>
            </a:avLst>
          </a:prstGeom>
          <a:solidFill>
            <a:schemeClr val="accent2">
              <a:lumMod val="40000"/>
              <a:lumOff val="60000"/>
            </a:schemeClr>
          </a:solidFill>
          <a:ln>
            <a:solidFill>
              <a:schemeClr val="accent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smtClean="0">
                <a:ln w="10160">
                  <a:solidFill>
                    <a:schemeClr val="accent1"/>
                  </a:solidFill>
                  <a:prstDash val="solid"/>
                </a:ln>
                <a:solidFill>
                  <a:srgbClr val="002060"/>
                </a:solidFill>
                <a:effectLst>
                  <a:outerShdw blurRad="38100" dist="32000" dir="5400000" algn="tl">
                    <a:srgbClr val="000000">
                      <a:alpha val="30000"/>
                    </a:srgbClr>
                  </a:outerShdw>
                </a:effectLst>
                <a:latin typeface="Arial Black" pitchFamily="34" charset="0"/>
              </a:rPr>
              <a:t>HEARTLY WELCOME</a:t>
            </a:r>
          </a:p>
          <a:p>
            <a:pPr algn="ctr"/>
            <a:r>
              <a:rPr lang="en-US" dirty="0" smtClean="0">
                <a:ln w="10160">
                  <a:solidFill>
                    <a:schemeClr val="accent1"/>
                  </a:solidFill>
                  <a:prstDash val="solid"/>
                </a:ln>
                <a:solidFill>
                  <a:srgbClr val="002060"/>
                </a:solidFill>
                <a:effectLst>
                  <a:outerShdw blurRad="38100" dist="32000" dir="5400000" algn="tl">
                    <a:srgbClr val="000000">
                      <a:alpha val="30000"/>
                    </a:srgbClr>
                  </a:outerShdw>
                </a:effectLst>
                <a:latin typeface="Arial Black" pitchFamily="34" charset="0"/>
              </a:rPr>
              <a:t> </a:t>
            </a:r>
            <a:r>
              <a:rPr lang="en-US" sz="2000" dirty="0" smtClean="0">
                <a:ln w="10160">
                  <a:solidFill>
                    <a:schemeClr val="accent1"/>
                  </a:solidFill>
                  <a:prstDash val="solid"/>
                </a:ln>
                <a:solidFill>
                  <a:srgbClr val="002060"/>
                </a:solidFill>
                <a:effectLst>
                  <a:outerShdw blurRad="38100" dist="32000" dir="5400000" algn="tl">
                    <a:srgbClr val="000000">
                      <a:alpha val="30000"/>
                    </a:srgbClr>
                  </a:outerShdw>
                </a:effectLst>
                <a:latin typeface="Arial Black" pitchFamily="34" charset="0"/>
              </a:rPr>
              <a:t>THE NAAC PEER TEAM</a:t>
            </a:r>
          </a:p>
          <a:p>
            <a:pPr algn="ctr"/>
            <a:endParaRPr lang="en-US" dirty="0"/>
          </a:p>
        </p:txBody>
      </p:sp>
      <p:sp>
        <p:nvSpPr>
          <p:cNvPr id="9" name="Cloud 8"/>
          <p:cNvSpPr/>
          <p:nvPr/>
        </p:nvSpPr>
        <p:spPr>
          <a:xfrm>
            <a:off x="1143000" y="2438400"/>
            <a:ext cx="838200" cy="76200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circle(out)">
                                      <p:cBhvr>
                                        <p:cTn id="3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0"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algn="ctr"/>
            <a:r>
              <a:rPr lang="en-US" dirty="0" smtClean="0"/>
              <a:t>     </a:t>
            </a:r>
            <a:r>
              <a:rPr lang="en-US" sz="3600" dirty="0" smtClean="0">
                <a:latin typeface="Berlin Sans FB Demi" pitchFamily="34" charset="0"/>
              </a:rPr>
              <a:t>JNANAPEETA  LAUREATE</a:t>
            </a:r>
            <a:r>
              <a:rPr lang="en-US" sz="4400" dirty="0" smtClean="0">
                <a:latin typeface="Berlin Sans FB Demi" pitchFamily="34" charset="0"/>
              </a:rPr>
              <a:t/>
            </a:r>
            <a:br>
              <a:rPr lang="en-US" sz="4400" dirty="0" smtClean="0">
                <a:latin typeface="Berlin Sans FB Demi" pitchFamily="34" charset="0"/>
              </a:rPr>
            </a:br>
            <a:r>
              <a:rPr lang="en-US" dirty="0" smtClean="0">
                <a:latin typeface="Berlin Sans FB Demi" pitchFamily="34" charset="0"/>
              </a:rPr>
              <a:t>           </a:t>
            </a:r>
            <a:r>
              <a:rPr lang="en-US" sz="3600" dirty="0" smtClean="0">
                <a:latin typeface="Berlin Sans FB Demi" pitchFamily="34" charset="0"/>
              </a:rPr>
              <a:t>RASHATRAKAVI  </a:t>
            </a:r>
            <a:r>
              <a:rPr lang="en-US" sz="4900" dirty="0" smtClean="0">
                <a:latin typeface="Berlin Sans FB Demi" pitchFamily="34" charset="0"/>
              </a:rPr>
              <a:t>KUVEMPU </a:t>
            </a:r>
            <a:r>
              <a:rPr lang="en-US" dirty="0" smtClean="0">
                <a:latin typeface="Berlin Sans FB Demi" pitchFamily="34" charset="0"/>
              </a:rPr>
              <a:t>  </a:t>
            </a:r>
            <a:endParaRPr lang="en-US" dirty="0">
              <a:latin typeface="Berlin Sans FB Demi" pitchFamily="34" charset="0"/>
            </a:endParaRPr>
          </a:p>
        </p:txBody>
      </p:sp>
      <p:sp>
        <p:nvSpPr>
          <p:cNvPr id="4" name="Rectangle 3"/>
          <p:cNvSpPr/>
          <p:nvPr/>
        </p:nvSpPr>
        <p:spPr>
          <a:xfrm>
            <a:off x="0" y="0"/>
            <a:ext cx="1066800" cy="6858000"/>
          </a:xfrm>
          <a:prstGeom prst="rect">
            <a:avLst/>
          </a:prstGeom>
          <a:ln>
            <a:solidFill>
              <a:srgbClr val="0070C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Nudi 01 e" pitchFamily="2" charset="0"/>
              </a:rPr>
              <a:t>PÀ</a:t>
            </a:r>
          </a:p>
          <a:p>
            <a:pPr algn="ctr"/>
            <a:r>
              <a:rPr lang="en-US" sz="2400" b="1" dirty="0" smtClean="0">
                <a:solidFill>
                  <a:srgbClr val="FFFF00"/>
                </a:solidFill>
                <a:latin typeface="Nudi 01 e" pitchFamily="2" charset="0"/>
              </a:rPr>
              <a:t>£</a:t>
            </a:r>
            <a:r>
              <a:rPr lang="en-US" sz="2400" b="1" dirty="0" err="1" smtClean="0">
                <a:solidFill>
                  <a:srgbClr val="FFFF00"/>
                </a:solidFill>
                <a:latin typeface="Nudi 01 e" pitchFamily="2" charset="0"/>
              </a:rPr>
              <a:t>Àß</a:t>
            </a:r>
            <a:endParaRPr lang="en-US" sz="2400" b="1" dirty="0" smtClean="0">
              <a:solidFill>
                <a:srgbClr val="FFFF00"/>
              </a:solidFill>
              <a:latin typeface="Nudi 01 e" pitchFamily="2" charset="0"/>
            </a:endParaRPr>
          </a:p>
          <a:p>
            <a:pPr algn="ctr"/>
            <a:r>
              <a:rPr lang="en-US" sz="2400" b="1" dirty="0" err="1" smtClean="0">
                <a:solidFill>
                  <a:srgbClr val="FFFF00"/>
                </a:solidFill>
                <a:latin typeface="Nudi 01 e" pitchFamily="2" charset="0"/>
              </a:rPr>
              <a:t>qÀ</a:t>
            </a:r>
            <a:endParaRPr lang="en-US" sz="2400" b="1" dirty="0" smtClean="0">
              <a:solidFill>
                <a:srgbClr val="FFFF00"/>
              </a:solidFill>
              <a:latin typeface="Nudi 01 e" pitchFamily="2" charset="0"/>
            </a:endParaRPr>
          </a:p>
          <a:p>
            <a:pPr algn="ctr"/>
            <a:r>
              <a:rPr lang="en-US" sz="2400" b="1" dirty="0" smtClean="0">
                <a:solidFill>
                  <a:srgbClr val="FFFF00"/>
                </a:solidFill>
                <a:latin typeface="Nudi 01 e" pitchFamily="2" charset="0"/>
              </a:rPr>
              <a:t>«</a:t>
            </a:r>
          </a:p>
          <a:p>
            <a:pPr algn="ctr"/>
            <a:r>
              <a:rPr lang="en-US" sz="2400" b="1" dirty="0" smtClean="0">
                <a:solidFill>
                  <a:srgbClr val="FFFF00"/>
                </a:solidFill>
                <a:latin typeface="Nudi 01 e" pitchFamily="2" charset="0"/>
              </a:rPr>
              <a:t> ¨</a:t>
            </a:r>
            <a:r>
              <a:rPr lang="en-US" sz="2400" b="1" dirty="0" err="1" smtClean="0">
                <a:solidFill>
                  <a:srgbClr val="FFFF00"/>
                </a:solidFill>
                <a:latin typeface="Nudi 01 e" pitchFamily="2" charset="0"/>
              </a:rPr>
              <a:t>sÁ</a:t>
            </a:r>
            <a:endParaRPr lang="en-US" sz="2400" b="1" dirty="0" smtClean="0">
              <a:solidFill>
                <a:srgbClr val="FFFF00"/>
              </a:solidFill>
              <a:latin typeface="Nudi 01 e" pitchFamily="2" charset="0"/>
            </a:endParaRPr>
          </a:p>
          <a:p>
            <a:pPr algn="ctr"/>
            <a:r>
              <a:rPr lang="en-US" sz="2400" b="1" dirty="0" smtClean="0">
                <a:solidFill>
                  <a:srgbClr val="FFFF00"/>
                </a:solidFill>
                <a:latin typeface="Nudi 01 e" pitchFamily="2" charset="0"/>
              </a:rPr>
              <a:t>UÀ</a:t>
            </a:r>
            <a:endParaRPr lang="en-US" sz="2400" b="1" dirty="0">
              <a:solidFill>
                <a:srgbClr val="FFFF00"/>
              </a:solidFill>
              <a:latin typeface="Nudi 01 e" pitchFamily="2" charset="0"/>
            </a:endParaRPr>
          </a:p>
        </p:txBody>
      </p:sp>
      <p:pic>
        <p:nvPicPr>
          <p:cNvPr id="5" name="Picture 4" descr="C:\Users\Client\Desktop\2020-21 FOLDERS\JKM\logo folder\arg college logo .jpg"/>
          <p:cNvPicPr/>
          <p:nvPr/>
        </p:nvPicPr>
        <p:blipFill>
          <a:blip r:embed="rId2"/>
          <a:srcRect/>
          <a:stretch>
            <a:fillRect/>
          </a:stretch>
        </p:blipFill>
        <p:spPr bwMode="auto">
          <a:xfrm>
            <a:off x="0" y="152400"/>
            <a:ext cx="914400" cy="914400"/>
          </a:xfrm>
          <a:prstGeom prst="rect">
            <a:avLst/>
          </a:prstGeom>
          <a:noFill/>
          <a:ln w="9525">
            <a:noFill/>
            <a:miter lim="800000"/>
            <a:headEnd/>
            <a:tailEnd/>
          </a:ln>
        </p:spPr>
      </p:pic>
      <p:sp>
        <p:nvSpPr>
          <p:cNvPr id="9" name="Rectangle 8"/>
          <p:cNvSpPr/>
          <p:nvPr/>
        </p:nvSpPr>
        <p:spPr>
          <a:xfrm>
            <a:off x="3124200" y="1905000"/>
            <a:ext cx="4114800" cy="44196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1026" name="Picture 2"/>
          <p:cNvPicPr>
            <a:picLocks noChangeAspect="1" noChangeArrowheads="1"/>
          </p:cNvPicPr>
          <p:nvPr/>
        </p:nvPicPr>
        <p:blipFill>
          <a:blip r:embed="rId3"/>
          <a:srcRect/>
          <a:stretch>
            <a:fillRect/>
          </a:stretch>
        </p:blipFill>
        <p:spPr bwMode="auto">
          <a:xfrm>
            <a:off x="3200400" y="1981200"/>
            <a:ext cx="3962400" cy="4267200"/>
          </a:xfrm>
          <a:prstGeom prst="rect">
            <a:avLst/>
          </a:prstGeom>
          <a:noFill/>
          <a:ln w="9525">
            <a:noFill/>
            <a:miter lim="800000"/>
            <a:headEnd/>
            <a:tailEnd/>
          </a:ln>
          <a:effectLst/>
        </p:spPr>
      </p:pic>
      <p:pic>
        <p:nvPicPr>
          <p:cNvPr id="1033" name="Picture 9"/>
          <p:cNvPicPr>
            <a:picLocks noChangeAspect="1" noChangeArrowheads="1"/>
          </p:cNvPicPr>
          <p:nvPr/>
        </p:nvPicPr>
        <p:blipFill>
          <a:blip r:embed="rId4" cstate="print"/>
          <a:srcRect/>
          <a:stretch>
            <a:fillRect/>
          </a:stretch>
        </p:blipFill>
        <p:spPr bwMode="auto">
          <a:xfrm>
            <a:off x="7620000" y="3429000"/>
            <a:ext cx="1066800" cy="1447800"/>
          </a:xfrm>
          <a:prstGeom prst="rect">
            <a:avLst/>
          </a:prstGeom>
          <a:noFill/>
          <a:ln w="9525">
            <a:noFill/>
            <a:miter lim="800000"/>
            <a:headEnd/>
            <a:tailEnd/>
          </a:ln>
          <a:effectLst/>
        </p:spPr>
      </p:pic>
      <p:pic>
        <p:nvPicPr>
          <p:cNvPr id="1034" name="Picture 10"/>
          <p:cNvPicPr>
            <a:picLocks noChangeAspect="1" noChangeArrowheads="1"/>
          </p:cNvPicPr>
          <p:nvPr/>
        </p:nvPicPr>
        <p:blipFill>
          <a:blip r:embed="rId5"/>
          <a:srcRect/>
          <a:stretch>
            <a:fillRect/>
          </a:stretch>
        </p:blipFill>
        <p:spPr bwMode="auto">
          <a:xfrm>
            <a:off x="7620000" y="1676400"/>
            <a:ext cx="1066800" cy="1602292"/>
          </a:xfrm>
          <a:prstGeom prst="rect">
            <a:avLst/>
          </a:prstGeom>
          <a:noFill/>
          <a:ln w="9525">
            <a:noFill/>
            <a:miter lim="800000"/>
            <a:headEnd/>
            <a:tailEnd/>
          </a:ln>
          <a:effectLst/>
        </p:spPr>
      </p:pic>
      <p:pic>
        <p:nvPicPr>
          <p:cNvPr id="1035" name="Picture 11"/>
          <p:cNvPicPr>
            <a:picLocks noChangeAspect="1" noChangeArrowheads="1"/>
          </p:cNvPicPr>
          <p:nvPr/>
        </p:nvPicPr>
        <p:blipFill>
          <a:blip r:embed="rId6" cstate="print"/>
          <a:srcRect/>
          <a:stretch>
            <a:fillRect/>
          </a:stretch>
        </p:blipFill>
        <p:spPr bwMode="auto">
          <a:xfrm>
            <a:off x="7696200" y="4953000"/>
            <a:ext cx="990600" cy="1584960"/>
          </a:xfrm>
          <a:prstGeom prst="rect">
            <a:avLst/>
          </a:prstGeom>
          <a:noFill/>
          <a:ln w="9525">
            <a:noFill/>
            <a:miter lim="800000"/>
            <a:headEnd/>
            <a:tailEnd/>
          </a:ln>
          <a:effectLst/>
        </p:spPr>
      </p:pic>
      <p:pic>
        <p:nvPicPr>
          <p:cNvPr id="1036" name="Picture 12"/>
          <p:cNvPicPr>
            <a:picLocks noChangeAspect="1" noChangeArrowheads="1"/>
          </p:cNvPicPr>
          <p:nvPr/>
        </p:nvPicPr>
        <p:blipFill>
          <a:blip r:embed="rId7" cstate="print"/>
          <a:srcRect/>
          <a:stretch>
            <a:fillRect/>
          </a:stretch>
        </p:blipFill>
        <p:spPr bwMode="auto">
          <a:xfrm>
            <a:off x="1524000" y="1600200"/>
            <a:ext cx="1219200" cy="1800352"/>
          </a:xfrm>
          <a:prstGeom prst="rect">
            <a:avLst/>
          </a:prstGeom>
          <a:noFill/>
          <a:ln w="9525">
            <a:noFill/>
            <a:miter lim="800000"/>
            <a:headEnd/>
            <a:tailEnd/>
          </a:ln>
          <a:effectLst/>
        </p:spPr>
      </p:pic>
      <p:pic>
        <p:nvPicPr>
          <p:cNvPr id="1037" name="Picture 13"/>
          <p:cNvPicPr>
            <a:picLocks noChangeAspect="1" noChangeArrowheads="1"/>
          </p:cNvPicPr>
          <p:nvPr/>
        </p:nvPicPr>
        <p:blipFill>
          <a:blip r:embed="rId8"/>
          <a:srcRect/>
          <a:stretch>
            <a:fillRect/>
          </a:stretch>
        </p:blipFill>
        <p:spPr bwMode="auto">
          <a:xfrm>
            <a:off x="1600200" y="3505200"/>
            <a:ext cx="1194770" cy="1524000"/>
          </a:xfrm>
          <a:prstGeom prst="rect">
            <a:avLst/>
          </a:prstGeom>
          <a:noFill/>
          <a:ln w="9525">
            <a:noFill/>
            <a:miter lim="800000"/>
            <a:headEnd/>
            <a:tailEnd/>
          </a:ln>
          <a:effectLst/>
        </p:spPr>
      </p:pic>
      <p:pic>
        <p:nvPicPr>
          <p:cNvPr id="1038" name="Picture 14"/>
          <p:cNvPicPr>
            <a:picLocks noChangeAspect="1" noChangeArrowheads="1"/>
          </p:cNvPicPr>
          <p:nvPr/>
        </p:nvPicPr>
        <p:blipFill>
          <a:blip r:embed="rId9"/>
          <a:srcRect/>
          <a:stretch>
            <a:fillRect/>
          </a:stretch>
        </p:blipFill>
        <p:spPr bwMode="auto">
          <a:xfrm>
            <a:off x="1600200" y="5105400"/>
            <a:ext cx="1219200" cy="1524000"/>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0-#ppt_w/2"/>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500"/>
                                  </p:stCondLst>
                                  <p:childTnLst>
                                    <p:set>
                                      <p:cBhvr>
                                        <p:cTn id="22" dur="1" fill="hold">
                                          <p:stCondLst>
                                            <p:cond delay="0"/>
                                          </p:stCondLst>
                                        </p:cTn>
                                        <p:tgtEl>
                                          <p:spTgt spid="1026"/>
                                        </p:tgtEl>
                                        <p:attrNameLst>
                                          <p:attrName>style.visibility</p:attrName>
                                        </p:attrNameLst>
                                      </p:cBhvr>
                                      <p:to>
                                        <p:strVal val="visible"/>
                                      </p:to>
                                    </p:set>
                                    <p:anim calcmode="lin" valueType="num">
                                      <p:cBhvr additive="base">
                                        <p:cTn id="23" dur="1000" fill="hold"/>
                                        <p:tgtEl>
                                          <p:spTgt spid="1026"/>
                                        </p:tgtEl>
                                        <p:attrNameLst>
                                          <p:attrName>ppt_x</p:attrName>
                                        </p:attrNameLst>
                                      </p:cBhvr>
                                      <p:tavLst>
                                        <p:tav tm="0">
                                          <p:val>
                                            <p:strVal val="0-#ppt_w/2"/>
                                          </p:val>
                                        </p:tav>
                                        <p:tav tm="100000">
                                          <p:val>
                                            <p:strVal val="#ppt_x"/>
                                          </p:val>
                                        </p:tav>
                                      </p:tavLst>
                                    </p:anim>
                                    <p:anim calcmode="lin" valueType="num">
                                      <p:cBhvr additive="base">
                                        <p:cTn id="24" dur="1000" fill="hold"/>
                                        <p:tgtEl>
                                          <p:spTgt spid="1026"/>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500"/>
                                  </p:stCondLst>
                                  <p:childTnLst>
                                    <p:set>
                                      <p:cBhvr>
                                        <p:cTn id="26" dur="1" fill="hold">
                                          <p:stCondLst>
                                            <p:cond delay="0"/>
                                          </p:stCondLst>
                                        </p:cTn>
                                        <p:tgtEl>
                                          <p:spTgt spid="1033"/>
                                        </p:tgtEl>
                                        <p:attrNameLst>
                                          <p:attrName>style.visibility</p:attrName>
                                        </p:attrNameLst>
                                      </p:cBhvr>
                                      <p:to>
                                        <p:strVal val="visible"/>
                                      </p:to>
                                    </p:set>
                                    <p:anim calcmode="lin" valueType="num">
                                      <p:cBhvr additive="base">
                                        <p:cTn id="27" dur="1000" fill="hold"/>
                                        <p:tgtEl>
                                          <p:spTgt spid="1033"/>
                                        </p:tgtEl>
                                        <p:attrNameLst>
                                          <p:attrName>ppt_x</p:attrName>
                                        </p:attrNameLst>
                                      </p:cBhvr>
                                      <p:tavLst>
                                        <p:tav tm="0">
                                          <p:val>
                                            <p:strVal val="0-#ppt_w/2"/>
                                          </p:val>
                                        </p:tav>
                                        <p:tav tm="100000">
                                          <p:val>
                                            <p:strVal val="#ppt_x"/>
                                          </p:val>
                                        </p:tav>
                                      </p:tavLst>
                                    </p:anim>
                                    <p:anim calcmode="lin" valueType="num">
                                      <p:cBhvr additive="base">
                                        <p:cTn id="28" dur="1000" fill="hold"/>
                                        <p:tgtEl>
                                          <p:spTgt spid="1033"/>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500"/>
                                  </p:stCondLst>
                                  <p:childTnLst>
                                    <p:set>
                                      <p:cBhvr>
                                        <p:cTn id="30" dur="1" fill="hold">
                                          <p:stCondLst>
                                            <p:cond delay="0"/>
                                          </p:stCondLst>
                                        </p:cTn>
                                        <p:tgtEl>
                                          <p:spTgt spid="1034"/>
                                        </p:tgtEl>
                                        <p:attrNameLst>
                                          <p:attrName>style.visibility</p:attrName>
                                        </p:attrNameLst>
                                      </p:cBhvr>
                                      <p:to>
                                        <p:strVal val="visible"/>
                                      </p:to>
                                    </p:set>
                                    <p:anim calcmode="lin" valueType="num">
                                      <p:cBhvr additive="base">
                                        <p:cTn id="31" dur="1000" fill="hold"/>
                                        <p:tgtEl>
                                          <p:spTgt spid="1034"/>
                                        </p:tgtEl>
                                        <p:attrNameLst>
                                          <p:attrName>ppt_x</p:attrName>
                                        </p:attrNameLst>
                                      </p:cBhvr>
                                      <p:tavLst>
                                        <p:tav tm="0">
                                          <p:val>
                                            <p:strVal val="0-#ppt_w/2"/>
                                          </p:val>
                                        </p:tav>
                                        <p:tav tm="100000">
                                          <p:val>
                                            <p:strVal val="#ppt_x"/>
                                          </p:val>
                                        </p:tav>
                                      </p:tavLst>
                                    </p:anim>
                                    <p:anim calcmode="lin" valueType="num">
                                      <p:cBhvr additive="base">
                                        <p:cTn id="32" dur="1000" fill="hold"/>
                                        <p:tgtEl>
                                          <p:spTgt spid="1034"/>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500"/>
                                  </p:stCondLst>
                                  <p:childTnLst>
                                    <p:set>
                                      <p:cBhvr>
                                        <p:cTn id="34" dur="1" fill="hold">
                                          <p:stCondLst>
                                            <p:cond delay="0"/>
                                          </p:stCondLst>
                                        </p:cTn>
                                        <p:tgtEl>
                                          <p:spTgt spid="1035"/>
                                        </p:tgtEl>
                                        <p:attrNameLst>
                                          <p:attrName>style.visibility</p:attrName>
                                        </p:attrNameLst>
                                      </p:cBhvr>
                                      <p:to>
                                        <p:strVal val="visible"/>
                                      </p:to>
                                    </p:set>
                                    <p:anim calcmode="lin" valueType="num">
                                      <p:cBhvr additive="base">
                                        <p:cTn id="35" dur="1000" fill="hold"/>
                                        <p:tgtEl>
                                          <p:spTgt spid="1035"/>
                                        </p:tgtEl>
                                        <p:attrNameLst>
                                          <p:attrName>ppt_x</p:attrName>
                                        </p:attrNameLst>
                                      </p:cBhvr>
                                      <p:tavLst>
                                        <p:tav tm="0">
                                          <p:val>
                                            <p:strVal val="0-#ppt_w/2"/>
                                          </p:val>
                                        </p:tav>
                                        <p:tav tm="100000">
                                          <p:val>
                                            <p:strVal val="#ppt_x"/>
                                          </p:val>
                                        </p:tav>
                                      </p:tavLst>
                                    </p:anim>
                                    <p:anim calcmode="lin" valueType="num">
                                      <p:cBhvr additive="base">
                                        <p:cTn id="36" dur="1000" fill="hold"/>
                                        <p:tgtEl>
                                          <p:spTgt spid="1035"/>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500"/>
                                  </p:stCondLst>
                                  <p:childTnLst>
                                    <p:set>
                                      <p:cBhvr>
                                        <p:cTn id="38" dur="1" fill="hold">
                                          <p:stCondLst>
                                            <p:cond delay="0"/>
                                          </p:stCondLst>
                                        </p:cTn>
                                        <p:tgtEl>
                                          <p:spTgt spid="1036"/>
                                        </p:tgtEl>
                                        <p:attrNameLst>
                                          <p:attrName>style.visibility</p:attrName>
                                        </p:attrNameLst>
                                      </p:cBhvr>
                                      <p:to>
                                        <p:strVal val="visible"/>
                                      </p:to>
                                    </p:set>
                                    <p:anim calcmode="lin" valueType="num">
                                      <p:cBhvr additive="base">
                                        <p:cTn id="39" dur="1000" fill="hold"/>
                                        <p:tgtEl>
                                          <p:spTgt spid="1036"/>
                                        </p:tgtEl>
                                        <p:attrNameLst>
                                          <p:attrName>ppt_x</p:attrName>
                                        </p:attrNameLst>
                                      </p:cBhvr>
                                      <p:tavLst>
                                        <p:tav tm="0">
                                          <p:val>
                                            <p:strVal val="0-#ppt_w/2"/>
                                          </p:val>
                                        </p:tav>
                                        <p:tav tm="100000">
                                          <p:val>
                                            <p:strVal val="#ppt_x"/>
                                          </p:val>
                                        </p:tav>
                                      </p:tavLst>
                                    </p:anim>
                                    <p:anim calcmode="lin" valueType="num">
                                      <p:cBhvr additive="base">
                                        <p:cTn id="40" dur="1000" fill="hold"/>
                                        <p:tgtEl>
                                          <p:spTgt spid="1036"/>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500"/>
                                  </p:stCondLst>
                                  <p:childTnLst>
                                    <p:set>
                                      <p:cBhvr>
                                        <p:cTn id="42" dur="1" fill="hold">
                                          <p:stCondLst>
                                            <p:cond delay="0"/>
                                          </p:stCondLst>
                                        </p:cTn>
                                        <p:tgtEl>
                                          <p:spTgt spid="1037"/>
                                        </p:tgtEl>
                                        <p:attrNameLst>
                                          <p:attrName>style.visibility</p:attrName>
                                        </p:attrNameLst>
                                      </p:cBhvr>
                                      <p:to>
                                        <p:strVal val="visible"/>
                                      </p:to>
                                    </p:set>
                                    <p:anim calcmode="lin" valueType="num">
                                      <p:cBhvr additive="base">
                                        <p:cTn id="43" dur="1000" fill="hold"/>
                                        <p:tgtEl>
                                          <p:spTgt spid="1037"/>
                                        </p:tgtEl>
                                        <p:attrNameLst>
                                          <p:attrName>ppt_x</p:attrName>
                                        </p:attrNameLst>
                                      </p:cBhvr>
                                      <p:tavLst>
                                        <p:tav tm="0">
                                          <p:val>
                                            <p:strVal val="0-#ppt_w/2"/>
                                          </p:val>
                                        </p:tav>
                                        <p:tav tm="100000">
                                          <p:val>
                                            <p:strVal val="#ppt_x"/>
                                          </p:val>
                                        </p:tav>
                                      </p:tavLst>
                                    </p:anim>
                                    <p:anim calcmode="lin" valueType="num">
                                      <p:cBhvr additive="base">
                                        <p:cTn id="44" dur="1000" fill="hold"/>
                                        <p:tgtEl>
                                          <p:spTgt spid="1037"/>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500"/>
                                  </p:stCondLst>
                                  <p:childTnLst>
                                    <p:set>
                                      <p:cBhvr>
                                        <p:cTn id="46" dur="1" fill="hold">
                                          <p:stCondLst>
                                            <p:cond delay="0"/>
                                          </p:stCondLst>
                                        </p:cTn>
                                        <p:tgtEl>
                                          <p:spTgt spid="1038"/>
                                        </p:tgtEl>
                                        <p:attrNameLst>
                                          <p:attrName>style.visibility</p:attrName>
                                        </p:attrNameLst>
                                      </p:cBhvr>
                                      <p:to>
                                        <p:strVal val="visible"/>
                                      </p:to>
                                    </p:set>
                                    <p:anim calcmode="lin" valueType="num">
                                      <p:cBhvr additive="base">
                                        <p:cTn id="47" dur="1000" fill="hold"/>
                                        <p:tgtEl>
                                          <p:spTgt spid="1038"/>
                                        </p:tgtEl>
                                        <p:attrNameLst>
                                          <p:attrName>ppt_x</p:attrName>
                                        </p:attrNameLst>
                                      </p:cBhvr>
                                      <p:tavLst>
                                        <p:tav tm="0">
                                          <p:val>
                                            <p:strVal val="0-#ppt_w/2"/>
                                          </p:val>
                                        </p:tav>
                                        <p:tav tm="100000">
                                          <p:val>
                                            <p:strVal val="#ppt_x"/>
                                          </p:val>
                                        </p:tav>
                                      </p:tavLst>
                                    </p:anim>
                                    <p:anim calcmode="lin" valueType="num">
                                      <p:cBhvr additive="base">
                                        <p:cTn id="48" dur="1000" fill="hold"/>
                                        <p:tgtEl>
                                          <p:spTgt spid="10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 Same Side Corner Rectangle 23"/>
          <p:cNvSpPr/>
          <p:nvPr/>
        </p:nvSpPr>
        <p:spPr>
          <a:xfrm>
            <a:off x="1676400" y="4191000"/>
            <a:ext cx="7162800" cy="2438400"/>
          </a:xfrm>
          <a:prstGeom prst="round2Same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i="1" dirty="0" smtClean="0">
                <a:solidFill>
                  <a:srgbClr val="FFFF00"/>
                </a:solidFill>
                <a:latin typeface="Cambria" pitchFamily="18" charset="0"/>
              </a:rPr>
              <a:t>T</a:t>
            </a:r>
            <a:r>
              <a:rPr lang="en-US" sz="2000" i="1" dirty="0" smtClean="0">
                <a:solidFill>
                  <a:srgbClr val="FFFF00"/>
                </a:solidFill>
                <a:latin typeface="Cambria" pitchFamily="18" charset="0"/>
              </a:rPr>
              <a:t>O  CREATE  AWARENESS OF THE LANGUAGE  AND  LINGUSTIC   DIMENSIONS  AND TO  IMPART UARIOUS  SKILLS  LIKE  WRITING  OF CREATUE LITERATURE  TO THE STUDENTS FOR ENHONCING THER CREATIUITY</a:t>
            </a:r>
            <a:endParaRPr lang="en-US" sz="2000" i="1" dirty="0">
              <a:solidFill>
                <a:srgbClr val="FFFF00"/>
              </a:solidFill>
              <a:latin typeface="Cambria" pitchFamily="18" charset="0"/>
            </a:endParaRPr>
          </a:p>
        </p:txBody>
      </p:sp>
      <p:sp>
        <p:nvSpPr>
          <p:cNvPr id="8" name="TextBox 7"/>
          <p:cNvSpPr txBox="1"/>
          <p:nvPr/>
        </p:nvSpPr>
        <p:spPr>
          <a:xfrm>
            <a:off x="3276600" y="457201"/>
            <a:ext cx="2819400" cy="830997"/>
          </a:xfrm>
          <a:prstGeom prst="rect">
            <a:avLst/>
          </a:prstGeom>
          <a:noFill/>
        </p:spPr>
        <p:txBody>
          <a:bodyPr wrap="square" rtlCol="0">
            <a:spAutoFit/>
          </a:bodyPr>
          <a:lstStyle/>
          <a:p>
            <a:r>
              <a:rPr lang="en-US" sz="3200" dirty="0" smtClean="0"/>
              <a:t>       </a:t>
            </a:r>
            <a:r>
              <a:rPr lang="en-US" sz="4800" i="1" dirty="0" smtClean="0">
                <a:solidFill>
                  <a:schemeClr val="bg1"/>
                </a:solidFill>
              </a:rPr>
              <a:t>1.</a:t>
            </a:r>
            <a:r>
              <a:rPr lang="en-US" sz="3200" i="1" dirty="0" smtClean="0">
                <a:solidFill>
                  <a:schemeClr val="bg1"/>
                </a:solidFill>
                <a:latin typeface="Algerian" pitchFamily="82" charset="0"/>
              </a:rPr>
              <a:t>VISION</a:t>
            </a:r>
            <a:endParaRPr lang="en-US" sz="3200" i="1" dirty="0">
              <a:solidFill>
                <a:schemeClr val="bg1"/>
              </a:solidFill>
              <a:latin typeface="Algerian" pitchFamily="82" charset="0"/>
            </a:endParaRPr>
          </a:p>
        </p:txBody>
      </p:sp>
      <p:sp>
        <p:nvSpPr>
          <p:cNvPr id="10" name="Explosion 2 9"/>
          <p:cNvSpPr/>
          <p:nvPr/>
        </p:nvSpPr>
        <p:spPr>
          <a:xfrm>
            <a:off x="990600" y="0"/>
            <a:ext cx="3581400" cy="1905000"/>
          </a:xfrm>
          <a:prstGeom prst="irregularSeal2">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400" b="1" i="1" dirty="0" smtClean="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1.VISION </a:t>
            </a:r>
            <a:endParaRPr lang="en-US" sz="2400" b="1" i="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26" name="Sun 25"/>
          <p:cNvSpPr/>
          <p:nvPr/>
        </p:nvSpPr>
        <p:spPr>
          <a:xfrm>
            <a:off x="7772400" y="152400"/>
            <a:ext cx="1066800" cy="1066800"/>
          </a:xfrm>
          <a:prstGeom prst="su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7" name="Cube 26"/>
          <p:cNvSpPr/>
          <p:nvPr/>
        </p:nvSpPr>
        <p:spPr>
          <a:xfrm>
            <a:off x="3733800" y="1219200"/>
            <a:ext cx="4495800" cy="2438400"/>
          </a:xfrm>
          <a:prstGeom prst="cub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2800" i="1" dirty="0" smtClean="0">
                <a:solidFill>
                  <a:srgbClr val="FFFF00"/>
                </a:solidFill>
                <a:latin typeface="Arial Rounded MT Bold" pitchFamily="34" charset="0"/>
              </a:rPr>
              <a:t>KANNADA </a:t>
            </a:r>
            <a:r>
              <a:rPr lang="en-US" i="1" dirty="0" smtClean="0">
                <a:latin typeface="Arial Rounded MT Bold" pitchFamily="34" charset="0"/>
              </a:rPr>
              <a:t>– ONE OF  THE CLASSICAL  LANGUAGES OF </a:t>
            </a:r>
          </a:p>
          <a:p>
            <a:pPr algn="ctr"/>
            <a:r>
              <a:rPr lang="en-US" i="1" dirty="0" smtClean="0">
                <a:latin typeface="Arial Rounded MT Bold" pitchFamily="34" charset="0"/>
              </a:rPr>
              <a:t>INDIA</a:t>
            </a:r>
            <a:endParaRPr lang="en-US" i="1" dirty="0">
              <a:latin typeface="Arial Rounded MT Bold" pitchFamily="34" charset="0"/>
            </a:endParaRPr>
          </a:p>
        </p:txBody>
      </p:sp>
      <p:pic>
        <p:nvPicPr>
          <p:cNvPr id="7" name="Picture 6" descr="C:\Users\Client\Desktop\2020-21 FOLDERS\JKM\logo folder\arg college logo .jpg"/>
          <p:cNvPicPr/>
          <p:nvPr/>
        </p:nvPicPr>
        <p:blipFill>
          <a:blip r:embed="rId2"/>
          <a:srcRect/>
          <a:stretch>
            <a:fillRect/>
          </a:stretch>
        </p:blipFill>
        <p:spPr bwMode="auto">
          <a:xfrm>
            <a:off x="0" y="152400"/>
            <a:ext cx="914400" cy="9144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8" grpId="0"/>
      <p:bldP spid="10" grpId="0" animBg="1"/>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Explosion 2 4"/>
          <p:cNvSpPr/>
          <p:nvPr/>
        </p:nvSpPr>
        <p:spPr>
          <a:xfrm>
            <a:off x="2362200" y="0"/>
            <a:ext cx="3886200" cy="2057400"/>
          </a:xfrm>
          <a:prstGeom prst="irregularSeal2">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i="1" dirty="0" smtClean="0">
                <a:solidFill>
                  <a:schemeClr val="accent6">
                    <a:lumMod val="75000"/>
                  </a:schemeClr>
                </a:solidFill>
                <a:latin typeface="Arial Black" pitchFamily="34" charset="0"/>
              </a:rPr>
              <a:t>2.MISSION</a:t>
            </a:r>
            <a:endParaRPr lang="en-US" sz="2000" b="1" i="1" dirty="0">
              <a:solidFill>
                <a:schemeClr val="accent6">
                  <a:lumMod val="75000"/>
                </a:schemeClr>
              </a:solidFill>
              <a:latin typeface="Arial Black" pitchFamily="34" charset="0"/>
            </a:endParaRPr>
          </a:p>
        </p:txBody>
      </p:sp>
      <p:graphicFrame>
        <p:nvGraphicFramePr>
          <p:cNvPr id="7" name="Diagram 6"/>
          <p:cNvGraphicFramePr/>
          <p:nvPr/>
        </p:nvGraphicFramePr>
        <p:xfrm>
          <a:off x="990600" y="1905000"/>
          <a:ext cx="69342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Plaque 7"/>
          <p:cNvSpPr/>
          <p:nvPr/>
        </p:nvSpPr>
        <p:spPr>
          <a:xfrm>
            <a:off x="152400" y="0"/>
            <a:ext cx="838200" cy="6858000"/>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C:\Users\Client\Desktop\2020-21 FOLDERS\JKM\logo folder\arg college logo .jpg"/>
          <p:cNvPicPr/>
          <p:nvPr/>
        </p:nvPicPr>
        <p:blipFill>
          <a:blip r:embed="rId8"/>
          <a:srcRect/>
          <a:stretch>
            <a:fillRect/>
          </a:stretch>
        </p:blipFill>
        <p:spPr bwMode="auto">
          <a:xfrm>
            <a:off x="152400" y="304800"/>
            <a:ext cx="838200" cy="762000"/>
          </a:xfrm>
          <a:prstGeom prst="rect">
            <a:avLst/>
          </a:prstGeom>
          <a:noFill/>
          <a:ln w="9525">
            <a:noFill/>
            <a:miter lim="800000"/>
            <a:headEnd/>
            <a:tailEnd/>
          </a:ln>
        </p:spPr>
      </p:pic>
      <p:sp>
        <p:nvSpPr>
          <p:cNvPr id="11" name="Sun 10"/>
          <p:cNvSpPr/>
          <p:nvPr/>
        </p:nvSpPr>
        <p:spPr>
          <a:xfrm>
            <a:off x="7315200" y="152400"/>
            <a:ext cx="1828800" cy="17526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smtClean="0">
                <a:solidFill>
                  <a:srgbClr val="FFFF00"/>
                </a:solidFill>
              </a:rPr>
              <a:t>Dept of Kan</a:t>
            </a:r>
            <a:endParaRPr lang="en-US" sz="1400" b="1" i="1" dirty="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par>
                                <p:cTn id="14" presetID="16" presetClass="entr" presetSubtype="37"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P spid="8"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3" name="Plaque 12"/>
          <p:cNvSpPr/>
          <p:nvPr/>
        </p:nvSpPr>
        <p:spPr>
          <a:xfrm>
            <a:off x="1066800" y="37531"/>
            <a:ext cx="5943600" cy="1066800"/>
          </a:xfrm>
          <a:prstGeom prst="plaqu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1100" dirty="0">
                <a:latin typeface="Arial Black" pitchFamily="34" charset="0"/>
              </a:rPr>
              <a:t> </a:t>
            </a:r>
            <a:r>
              <a:rPr lang="en-US" dirty="0">
                <a:solidFill>
                  <a:srgbClr val="FFFF00"/>
                </a:solidFill>
                <a:latin typeface="Arial Black" pitchFamily="34" charset="0"/>
              </a:rPr>
              <a:t>3. ABOUT  THE  DEPARTMENT</a:t>
            </a:r>
            <a:endParaRPr lang="en-US" dirty="0"/>
          </a:p>
        </p:txBody>
      </p:sp>
      <p:sp>
        <p:nvSpPr>
          <p:cNvPr id="6" name="Flowchart: Alternate Process 5"/>
          <p:cNvSpPr/>
          <p:nvPr/>
        </p:nvSpPr>
        <p:spPr>
          <a:xfrm>
            <a:off x="914400" y="1295400"/>
            <a:ext cx="6858000" cy="19050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dirty="0" smtClean="0">
                <a:solidFill>
                  <a:srgbClr val="002060"/>
                </a:solidFill>
              </a:rPr>
              <a:t>The Department of Kannada  has been </a:t>
            </a:r>
            <a:r>
              <a:rPr lang="en-US" sz="2000" dirty="0" err="1" smtClean="0">
                <a:solidFill>
                  <a:srgbClr val="002060"/>
                </a:solidFill>
              </a:rPr>
              <a:t>functining</a:t>
            </a:r>
            <a:r>
              <a:rPr lang="en-US" sz="2000" dirty="0" smtClean="0">
                <a:solidFill>
                  <a:srgbClr val="002060"/>
                </a:solidFill>
              </a:rPr>
              <a:t> since the inception  of the institution in 1973  kannada language is taught as a compulsory subject in all the courses for first &amp; second year students of Arts  and Commerce</a:t>
            </a:r>
            <a:endParaRPr lang="en-US" dirty="0">
              <a:solidFill>
                <a:srgbClr val="002060"/>
              </a:solidFill>
            </a:endParaRPr>
          </a:p>
        </p:txBody>
      </p:sp>
      <p:sp>
        <p:nvSpPr>
          <p:cNvPr id="7" name="Flowchart: Alternate Process 6"/>
          <p:cNvSpPr/>
          <p:nvPr/>
        </p:nvSpPr>
        <p:spPr>
          <a:xfrm>
            <a:off x="914400" y="3276600"/>
            <a:ext cx="6858000" cy="1371600"/>
          </a:xfrm>
          <a:prstGeom prst="flowChartAlternate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smtClean="0"/>
              <a:t>The Department has dedicated, well experienced and fervent faculty with </a:t>
            </a:r>
            <a:r>
              <a:rPr lang="en-US" sz="2000" dirty="0" err="1" smtClean="0"/>
              <a:t>Ph.D</a:t>
            </a:r>
            <a:r>
              <a:rPr lang="en-US" sz="2000" dirty="0" smtClean="0"/>
              <a:t> and </a:t>
            </a:r>
            <a:r>
              <a:rPr lang="en-US" sz="2000" dirty="0" err="1" smtClean="0"/>
              <a:t>M.Phil</a:t>
            </a:r>
            <a:r>
              <a:rPr lang="en-US" sz="2000" dirty="0" smtClean="0"/>
              <a:t> Degrees</a:t>
            </a:r>
            <a:endParaRPr lang="en-US" sz="2000" dirty="0"/>
          </a:p>
        </p:txBody>
      </p:sp>
      <p:sp>
        <p:nvSpPr>
          <p:cNvPr id="8" name="Flowchart: Alternate Process 7"/>
          <p:cNvSpPr/>
          <p:nvPr/>
        </p:nvSpPr>
        <p:spPr>
          <a:xfrm>
            <a:off x="914400" y="4953000"/>
            <a:ext cx="6858000" cy="1600200"/>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dirty="0" smtClean="0">
                <a:solidFill>
                  <a:srgbClr val="002060"/>
                </a:solidFill>
              </a:rPr>
              <a:t>The students of the Kannada Department are being sent to participate in the literary activities and the competitions organized by Kannada Sahitya </a:t>
            </a:r>
            <a:r>
              <a:rPr lang="en-US" sz="2000" dirty="0" err="1" smtClean="0">
                <a:solidFill>
                  <a:srgbClr val="002060"/>
                </a:solidFill>
              </a:rPr>
              <a:t>Parishat</a:t>
            </a:r>
            <a:r>
              <a:rPr lang="en-US" sz="2000" dirty="0" smtClean="0">
                <a:solidFill>
                  <a:srgbClr val="002060"/>
                </a:solidFill>
              </a:rPr>
              <a:t> and other literary organization</a:t>
            </a:r>
            <a:endParaRPr lang="en-US" sz="2000" dirty="0">
              <a:solidFill>
                <a:srgbClr val="002060"/>
              </a:solidFill>
            </a:endParaRPr>
          </a:p>
        </p:txBody>
      </p:sp>
      <p:sp>
        <p:nvSpPr>
          <p:cNvPr id="10" name="Can 9"/>
          <p:cNvSpPr/>
          <p:nvPr/>
        </p:nvSpPr>
        <p:spPr>
          <a:xfrm>
            <a:off x="0" y="0"/>
            <a:ext cx="838200" cy="6858000"/>
          </a:xfrm>
          <a:prstGeom prst="can">
            <a:avLst/>
          </a:prstGeom>
          <a:ln>
            <a:solidFill>
              <a:schemeClr val="accent1">
                <a:lumMod val="40000"/>
                <a:lumOff val="60000"/>
              </a:schemeClr>
            </a:solidFill>
          </a:ln>
          <a:effectLst>
            <a:outerShdw blurRad="63500" sx="102000" sy="102000" algn="ct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en-US" b="1" i="1" dirty="0" smtClean="0">
                <a:solidFill>
                  <a:schemeClr val="tx1"/>
                </a:solidFill>
                <a:latin typeface="Arial Black" pitchFamily="34" charset="0"/>
              </a:rPr>
              <a:t>D</a:t>
            </a:r>
          </a:p>
          <a:p>
            <a:pPr algn="ctr"/>
            <a:r>
              <a:rPr lang="en-US" b="1" i="1" dirty="0" smtClean="0">
                <a:solidFill>
                  <a:schemeClr val="tx1"/>
                </a:solidFill>
                <a:latin typeface="Arial Black" pitchFamily="34" charset="0"/>
              </a:rPr>
              <a:t>E</a:t>
            </a:r>
          </a:p>
          <a:p>
            <a:pPr algn="ctr"/>
            <a:r>
              <a:rPr lang="en-US" b="1" i="1" dirty="0" smtClean="0">
                <a:solidFill>
                  <a:schemeClr val="tx1"/>
                </a:solidFill>
                <a:latin typeface="Arial Black" pitchFamily="34" charset="0"/>
              </a:rPr>
              <a:t>P</a:t>
            </a:r>
          </a:p>
          <a:p>
            <a:pPr algn="ctr"/>
            <a:r>
              <a:rPr lang="en-US" b="1" i="1" dirty="0" smtClean="0">
                <a:solidFill>
                  <a:schemeClr val="tx1"/>
                </a:solidFill>
                <a:latin typeface="Arial Black" pitchFamily="34" charset="0"/>
              </a:rPr>
              <a:t>T</a:t>
            </a:r>
          </a:p>
          <a:p>
            <a:pPr algn="ctr"/>
            <a:endParaRPr lang="en-US" b="1" i="1" dirty="0" smtClean="0">
              <a:solidFill>
                <a:schemeClr val="tx1"/>
              </a:solidFill>
              <a:latin typeface="Arial Black" pitchFamily="34" charset="0"/>
            </a:endParaRPr>
          </a:p>
          <a:p>
            <a:pPr algn="ctr"/>
            <a:r>
              <a:rPr lang="en-US" sz="1200" b="1" i="1" dirty="0" smtClean="0">
                <a:solidFill>
                  <a:schemeClr val="tx1"/>
                </a:solidFill>
                <a:latin typeface="Arial Black" pitchFamily="34" charset="0"/>
              </a:rPr>
              <a:t>O</a:t>
            </a:r>
          </a:p>
          <a:p>
            <a:pPr algn="ctr"/>
            <a:r>
              <a:rPr lang="en-US" sz="1200" b="1" i="1" dirty="0" smtClean="0">
                <a:solidFill>
                  <a:schemeClr val="tx1"/>
                </a:solidFill>
                <a:latin typeface="Arial Black" pitchFamily="34" charset="0"/>
              </a:rPr>
              <a:t>F</a:t>
            </a:r>
          </a:p>
          <a:p>
            <a:pPr algn="ctr"/>
            <a:endParaRPr lang="en-US" b="1" i="1" dirty="0" smtClean="0">
              <a:solidFill>
                <a:schemeClr val="tx1"/>
              </a:solidFill>
              <a:latin typeface="Arial Black" pitchFamily="34" charset="0"/>
            </a:endParaRPr>
          </a:p>
          <a:p>
            <a:pPr algn="ctr"/>
            <a:r>
              <a:rPr lang="en-US" b="1" i="1" dirty="0" smtClean="0">
                <a:solidFill>
                  <a:schemeClr val="tx1"/>
                </a:solidFill>
                <a:latin typeface="Arial Black" pitchFamily="34" charset="0"/>
              </a:rPr>
              <a:t>K</a:t>
            </a:r>
          </a:p>
          <a:p>
            <a:pPr algn="ctr"/>
            <a:r>
              <a:rPr lang="en-US" b="1" i="1" dirty="0" smtClean="0">
                <a:solidFill>
                  <a:schemeClr val="tx1"/>
                </a:solidFill>
                <a:latin typeface="Arial Black" pitchFamily="34" charset="0"/>
              </a:rPr>
              <a:t>A</a:t>
            </a:r>
          </a:p>
          <a:p>
            <a:pPr algn="ctr"/>
            <a:r>
              <a:rPr lang="en-US" b="1" i="1" dirty="0" smtClean="0">
                <a:solidFill>
                  <a:schemeClr val="tx1"/>
                </a:solidFill>
                <a:latin typeface="Arial Black" pitchFamily="34" charset="0"/>
              </a:rPr>
              <a:t>N</a:t>
            </a:r>
          </a:p>
          <a:p>
            <a:pPr algn="ctr"/>
            <a:r>
              <a:rPr lang="en-US" b="1" i="1" dirty="0" smtClean="0">
                <a:solidFill>
                  <a:schemeClr val="tx1"/>
                </a:solidFill>
                <a:latin typeface="Arial Black" pitchFamily="34" charset="0"/>
              </a:rPr>
              <a:t>N</a:t>
            </a:r>
          </a:p>
          <a:p>
            <a:pPr algn="ctr"/>
            <a:r>
              <a:rPr lang="en-US" b="1" i="1" dirty="0" smtClean="0">
                <a:solidFill>
                  <a:schemeClr val="tx1"/>
                </a:solidFill>
                <a:latin typeface="Arial Black" pitchFamily="34" charset="0"/>
              </a:rPr>
              <a:t>A</a:t>
            </a:r>
          </a:p>
          <a:p>
            <a:pPr algn="ctr"/>
            <a:r>
              <a:rPr lang="en-US" b="1" i="1" dirty="0" smtClean="0">
                <a:solidFill>
                  <a:schemeClr val="tx1"/>
                </a:solidFill>
                <a:latin typeface="Arial Black" pitchFamily="34" charset="0"/>
              </a:rPr>
              <a:t>D</a:t>
            </a:r>
          </a:p>
          <a:p>
            <a:pPr algn="ctr"/>
            <a:r>
              <a:rPr lang="en-US" i="1" dirty="0" smtClean="0">
                <a:solidFill>
                  <a:schemeClr val="tx1"/>
                </a:solidFill>
                <a:latin typeface="Arial Black" pitchFamily="34" charset="0"/>
              </a:rPr>
              <a:t>A </a:t>
            </a:r>
            <a:endParaRPr lang="en-US" i="1" dirty="0">
              <a:solidFill>
                <a:schemeClr val="tx1"/>
              </a:solidFill>
              <a:latin typeface="Arial Black" pitchFamily="34" charset="0"/>
            </a:endParaRPr>
          </a:p>
        </p:txBody>
      </p:sp>
      <p:pic>
        <p:nvPicPr>
          <p:cNvPr id="11" name="Picture 10" descr="C:\Users\Client\Desktop\2020-21 FOLDERS\JKM\logo folder\arg college logo .jpg"/>
          <p:cNvPicPr/>
          <p:nvPr/>
        </p:nvPicPr>
        <p:blipFill>
          <a:blip r:embed="rId3"/>
          <a:srcRect/>
          <a:stretch>
            <a:fillRect/>
          </a:stretch>
        </p:blipFill>
        <p:spPr bwMode="auto">
          <a:xfrm>
            <a:off x="0" y="304800"/>
            <a:ext cx="838200" cy="8382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animBg="1"/>
      <p:bldP spid="7" grpId="0" animBg="1"/>
      <p:bldP spid="8"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4" name="Rectangle 13"/>
          <p:cNvSpPr/>
          <p:nvPr/>
        </p:nvSpPr>
        <p:spPr>
          <a:xfrm>
            <a:off x="0" y="0"/>
            <a:ext cx="1106606" cy="68580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r"/>
            <a:r>
              <a:rPr lang="en-US" dirty="0" smtClean="0">
                <a:solidFill>
                  <a:srgbClr val="7030A0"/>
                </a:solidFill>
              </a:rPr>
              <a:t>   </a:t>
            </a:r>
            <a:endParaRPr lang="en-US" dirty="0">
              <a:solidFill>
                <a:srgbClr val="7030A0"/>
              </a:solidFill>
            </a:endParaRPr>
          </a:p>
        </p:txBody>
      </p:sp>
      <p:sp>
        <p:nvSpPr>
          <p:cNvPr id="12" name="Plaque 11"/>
          <p:cNvSpPr/>
          <p:nvPr/>
        </p:nvSpPr>
        <p:spPr>
          <a:xfrm>
            <a:off x="1106606" y="2224585"/>
            <a:ext cx="6934200" cy="914400"/>
          </a:xfrm>
          <a:prstGeom prst="plaqu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    To dig out the hidden talents of the students</a:t>
            </a:r>
            <a:endParaRPr lang="en-US" sz="2400" dirty="0"/>
          </a:p>
        </p:txBody>
      </p:sp>
      <p:sp>
        <p:nvSpPr>
          <p:cNvPr id="15" name="Plaque 14"/>
          <p:cNvSpPr/>
          <p:nvPr/>
        </p:nvSpPr>
        <p:spPr>
          <a:xfrm>
            <a:off x="1106606" y="1066800"/>
            <a:ext cx="7010400" cy="914400"/>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b="1" dirty="0" smtClean="0"/>
              <a:t> Making the students more </a:t>
            </a:r>
            <a:r>
              <a:rPr lang="en-US" sz="2400" b="1" dirty="0" smtClean="0"/>
              <a:t>intellectual</a:t>
            </a:r>
            <a:r>
              <a:rPr lang="en-US" b="1" dirty="0" smtClean="0"/>
              <a:t> </a:t>
            </a:r>
            <a:endParaRPr lang="en-US" b="1" dirty="0" smtClean="0"/>
          </a:p>
          <a:p>
            <a:pPr algn="ctr"/>
            <a:endParaRPr lang="en-US" dirty="0"/>
          </a:p>
        </p:txBody>
      </p:sp>
      <p:sp>
        <p:nvSpPr>
          <p:cNvPr id="16" name="Plaque 15"/>
          <p:cNvSpPr/>
          <p:nvPr/>
        </p:nvSpPr>
        <p:spPr>
          <a:xfrm>
            <a:off x="1106606" y="4648200"/>
            <a:ext cx="6934200" cy="914400"/>
          </a:xfrm>
          <a:prstGeom prst="plaqu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    </a:t>
            </a:r>
          </a:p>
          <a:p>
            <a:pPr algn="ctr"/>
            <a:r>
              <a:rPr lang="en-US" sz="2400" dirty="0" smtClean="0"/>
              <a:t>To bring into focus the cultural and civilized     importance</a:t>
            </a:r>
          </a:p>
          <a:p>
            <a:pPr algn="ctr"/>
            <a:r>
              <a:rPr lang="en-US" sz="2400" dirty="0" smtClean="0"/>
              <a:t>  </a:t>
            </a:r>
            <a:endParaRPr lang="en-US" sz="2400" dirty="0"/>
          </a:p>
        </p:txBody>
      </p:sp>
      <p:sp>
        <p:nvSpPr>
          <p:cNvPr id="17" name="Plaque 16"/>
          <p:cNvSpPr/>
          <p:nvPr/>
        </p:nvSpPr>
        <p:spPr>
          <a:xfrm>
            <a:off x="1106606" y="5782101"/>
            <a:ext cx="6934200" cy="914400"/>
          </a:xfrm>
          <a:prstGeom prst="plaqu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    </a:t>
            </a:r>
          </a:p>
          <a:p>
            <a:pPr algn="ctr"/>
            <a:r>
              <a:rPr lang="en-US" sz="2400" dirty="0" smtClean="0">
                <a:solidFill>
                  <a:schemeClr val="bg1"/>
                </a:solidFill>
              </a:rPr>
              <a:t>  </a:t>
            </a:r>
            <a:r>
              <a:rPr lang="en-US" sz="2400" b="1" dirty="0" smtClean="0">
                <a:solidFill>
                  <a:schemeClr val="bg1"/>
                </a:solidFill>
              </a:rPr>
              <a:t>To bring out Departmental news letter with       contributions By the teachers and students</a:t>
            </a:r>
          </a:p>
          <a:p>
            <a:endParaRPr lang="en-US" sz="2400" b="1" dirty="0">
              <a:solidFill>
                <a:srgbClr val="002060"/>
              </a:solidFill>
            </a:endParaRPr>
          </a:p>
        </p:txBody>
      </p:sp>
      <p:sp>
        <p:nvSpPr>
          <p:cNvPr id="19" name="Plaque 18"/>
          <p:cNvSpPr/>
          <p:nvPr/>
        </p:nvSpPr>
        <p:spPr>
          <a:xfrm>
            <a:off x="1106606" y="3473355"/>
            <a:ext cx="6934200" cy="914400"/>
          </a:xfrm>
          <a:prstGeom prst="plaqu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400" dirty="0" smtClean="0"/>
              <a:t>      </a:t>
            </a:r>
            <a:endParaRPr lang="en-US" sz="2400" b="1" dirty="0" smtClean="0">
              <a:solidFill>
                <a:srgbClr val="002060"/>
              </a:solidFill>
            </a:endParaRPr>
          </a:p>
          <a:p>
            <a:pPr algn="ctr"/>
            <a:r>
              <a:rPr lang="en-US" sz="2400" dirty="0" smtClean="0"/>
              <a:t>Imparting  interdisciplinary knowledge to the students .</a:t>
            </a:r>
          </a:p>
          <a:p>
            <a:endParaRPr lang="en-US" sz="2400" b="1" dirty="0">
              <a:solidFill>
                <a:srgbClr val="002060"/>
              </a:solidFill>
            </a:endParaRPr>
          </a:p>
        </p:txBody>
      </p:sp>
      <p:sp>
        <p:nvSpPr>
          <p:cNvPr id="3" name="Rounded Rectangle 2"/>
          <p:cNvSpPr/>
          <p:nvPr/>
        </p:nvSpPr>
        <p:spPr>
          <a:xfrm>
            <a:off x="1106606" y="76200"/>
            <a:ext cx="7696200" cy="914400"/>
          </a:xfrm>
          <a:prstGeom prst="roundRect">
            <a:avLst>
              <a:gd name="adj" fmla="val 50000"/>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a:ln w="1905"/>
                <a:solidFill>
                  <a:srgbClr val="0070C0"/>
                </a:solidFill>
                <a:effectLst>
                  <a:innerShdw blurRad="69850" dist="43180" dir="5400000">
                    <a:srgbClr val="000000">
                      <a:alpha val="65000"/>
                    </a:srgbClr>
                  </a:innerShdw>
                </a:effectLst>
              </a:rPr>
              <a:t>4. </a:t>
            </a:r>
            <a:r>
              <a:rPr lang="en-US" sz="2400" b="1" i="1" dirty="0">
                <a:ln w="1905"/>
                <a:solidFill>
                  <a:srgbClr val="0070C0"/>
                </a:solidFill>
                <a:effectLst>
                  <a:innerShdw blurRad="69850" dist="43180" dir="5400000">
                    <a:srgbClr val="000000">
                      <a:alpha val="65000"/>
                    </a:srgbClr>
                  </a:innerShdw>
                </a:effectLst>
              </a:rPr>
              <a:t>The goals and objectives of the Department</a:t>
            </a:r>
            <a:endParaRPr lang="en-US" sz="2400" dirty="0"/>
          </a:p>
        </p:txBody>
      </p:sp>
      <p:sp>
        <p:nvSpPr>
          <p:cNvPr id="4" name="Right Arrow 3"/>
          <p:cNvSpPr/>
          <p:nvPr/>
        </p:nvSpPr>
        <p:spPr>
          <a:xfrm>
            <a:off x="172303" y="2491285"/>
            <a:ext cx="762000" cy="381000"/>
          </a:xfrm>
          <a:prstGeom prst="rightArrow">
            <a:avLst>
              <a:gd name="adj1" fmla="val 50000"/>
              <a:gd name="adj2" fmla="val 1073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172303" y="3740055"/>
            <a:ext cx="762000" cy="381000"/>
          </a:xfrm>
          <a:prstGeom prst="rightArrow">
            <a:avLst>
              <a:gd name="adj1" fmla="val 50000"/>
              <a:gd name="adj2" fmla="val 1001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p:cNvSpPr/>
          <p:nvPr/>
        </p:nvSpPr>
        <p:spPr>
          <a:xfrm>
            <a:off x="172303" y="5008160"/>
            <a:ext cx="762000" cy="381000"/>
          </a:xfrm>
          <a:prstGeom prst="rightArrow">
            <a:avLst>
              <a:gd name="adj1" fmla="val 50000"/>
              <a:gd name="adj2" fmla="val 1001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a:off x="172303" y="6048801"/>
            <a:ext cx="762000" cy="381000"/>
          </a:xfrm>
          <a:prstGeom prst="rightArrow">
            <a:avLst>
              <a:gd name="adj1" fmla="val 50000"/>
              <a:gd name="adj2" fmla="val 965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172303" y="1333500"/>
            <a:ext cx="762000" cy="381000"/>
          </a:xfrm>
          <a:prstGeom prst="rightArrow">
            <a:avLst>
              <a:gd name="adj1" fmla="val 50000"/>
              <a:gd name="adj2" fmla="val 965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C:\Users\Client\Desktop\2020-21 FOLDERS\JKM\logo folder\arg college logo .jpg"/>
          <p:cNvPicPr/>
          <p:nvPr/>
        </p:nvPicPr>
        <p:blipFill>
          <a:blip r:embed="rId3"/>
          <a:srcRect/>
          <a:stretch>
            <a:fillRect/>
          </a:stretch>
        </p:blipFill>
        <p:spPr bwMode="auto">
          <a:xfrm>
            <a:off x="0" y="0"/>
            <a:ext cx="1106606" cy="10668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1000"/>
                                        <p:tgtEl>
                                          <p:spTgt spid="24"/>
                                        </p:tgtEl>
                                      </p:cBhvr>
                                    </p:animEffect>
                                    <p:anim calcmode="lin" valueType="num">
                                      <p:cBhvr>
                                        <p:cTn id="65" dur="1000" fill="hold"/>
                                        <p:tgtEl>
                                          <p:spTgt spid="24"/>
                                        </p:tgtEl>
                                        <p:attrNameLst>
                                          <p:attrName>ppt_x</p:attrName>
                                        </p:attrNameLst>
                                      </p:cBhvr>
                                      <p:tavLst>
                                        <p:tav tm="0">
                                          <p:val>
                                            <p:strVal val="#ppt_x"/>
                                          </p:val>
                                        </p:tav>
                                        <p:tav tm="100000">
                                          <p:val>
                                            <p:strVal val="#ppt_x"/>
                                          </p:val>
                                        </p:tav>
                                      </p:tavLst>
                                    </p:anim>
                                    <p:anim calcmode="lin" valueType="num">
                                      <p:cBhvr>
                                        <p:cTn id="66" dur="1000" fill="hold"/>
                                        <p:tgtEl>
                                          <p:spTgt spid="24"/>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fill="hold"/>
                                        <p:tgtEl>
                                          <p:spTgt spid="17"/>
                                        </p:tgtEl>
                                        <p:attrNameLst>
                                          <p:attrName>ppt_x</p:attrName>
                                        </p:attrNameLst>
                                      </p:cBhvr>
                                      <p:tavLst>
                                        <p:tav tm="0">
                                          <p:val>
                                            <p:strVal val="#ppt_x"/>
                                          </p:val>
                                        </p:tav>
                                        <p:tav tm="100000">
                                          <p:val>
                                            <p:strVal val="#ppt_x"/>
                                          </p:val>
                                        </p:tav>
                                      </p:tavLst>
                                    </p:anim>
                                    <p:anim calcmode="lin" valueType="num">
                                      <p:cBhvr>
                                        <p:cTn id="7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5" grpId="0" animBg="1"/>
      <p:bldP spid="16" grpId="0" animBg="1"/>
      <p:bldP spid="17" grpId="0" animBg="1"/>
      <p:bldP spid="19" grpId="0" animBg="1"/>
      <p:bldP spid="3" grpId="0" animBg="1"/>
      <p:bldP spid="4" grpId="0" animBg="1"/>
      <p:bldP spid="20"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828800" y="228600"/>
            <a:ext cx="6477000" cy="1066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600" b="1" i="1" dirty="0" smtClean="0"/>
              <a:t>5. Methods of  Teaching </a:t>
            </a:r>
          </a:p>
        </p:txBody>
      </p:sp>
      <p:sp>
        <p:nvSpPr>
          <p:cNvPr id="12" name="Flowchart: Display 11"/>
          <p:cNvSpPr/>
          <p:nvPr/>
        </p:nvSpPr>
        <p:spPr>
          <a:xfrm>
            <a:off x="1295400" y="1600200"/>
            <a:ext cx="7010400" cy="609600"/>
          </a:xfrm>
          <a:prstGeom prst="flowChartDispla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smtClean="0"/>
              <a:t>Lecture method</a:t>
            </a:r>
            <a:endParaRPr lang="en-US" sz="3200" dirty="0"/>
          </a:p>
        </p:txBody>
      </p:sp>
      <p:sp>
        <p:nvSpPr>
          <p:cNvPr id="13" name="Flowchart: Display 12"/>
          <p:cNvSpPr/>
          <p:nvPr/>
        </p:nvSpPr>
        <p:spPr>
          <a:xfrm>
            <a:off x="1143000" y="2438400"/>
            <a:ext cx="7391400" cy="609600"/>
          </a:xfrm>
          <a:prstGeom prst="flowChartDisplay">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Recitation of self composed poems related to the lesson</a:t>
            </a:r>
            <a:endParaRPr lang="en-US" dirty="0"/>
          </a:p>
        </p:txBody>
      </p:sp>
      <p:sp>
        <p:nvSpPr>
          <p:cNvPr id="14" name="Flowchart: Display 13"/>
          <p:cNvSpPr/>
          <p:nvPr/>
        </p:nvSpPr>
        <p:spPr>
          <a:xfrm>
            <a:off x="1143000" y="3200400"/>
            <a:ext cx="7391400" cy="609600"/>
          </a:xfrm>
          <a:prstGeom prst="flowChartDisplay">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200" dirty="0" smtClean="0"/>
              <a:t>Participative teaching </a:t>
            </a:r>
            <a:endParaRPr lang="en-US" sz="3200" dirty="0"/>
          </a:p>
        </p:txBody>
      </p:sp>
      <p:sp>
        <p:nvSpPr>
          <p:cNvPr id="15" name="Flowchart: Display 14"/>
          <p:cNvSpPr/>
          <p:nvPr/>
        </p:nvSpPr>
        <p:spPr>
          <a:xfrm>
            <a:off x="1295400" y="3962400"/>
            <a:ext cx="7162800" cy="533400"/>
          </a:xfrm>
          <a:prstGeom prst="flowChartDisplay">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smtClean="0"/>
              <a:t>Group discussions</a:t>
            </a:r>
            <a:endParaRPr lang="en-US" sz="3200" dirty="0"/>
          </a:p>
        </p:txBody>
      </p:sp>
      <p:sp>
        <p:nvSpPr>
          <p:cNvPr id="16" name="Flowchart: Display 15"/>
          <p:cNvSpPr/>
          <p:nvPr/>
        </p:nvSpPr>
        <p:spPr>
          <a:xfrm>
            <a:off x="1524000" y="4648200"/>
            <a:ext cx="6705600" cy="533400"/>
          </a:xfrm>
          <a:prstGeom prst="flowChartDisplay">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3200" dirty="0" smtClean="0"/>
              <a:t>Interactions</a:t>
            </a:r>
            <a:endParaRPr lang="en-US" sz="3200" dirty="0"/>
          </a:p>
        </p:txBody>
      </p:sp>
      <p:sp>
        <p:nvSpPr>
          <p:cNvPr id="17" name="Flowchart: Display 16"/>
          <p:cNvSpPr/>
          <p:nvPr/>
        </p:nvSpPr>
        <p:spPr>
          <a:xfrm>
            <a:off x="1600200" y="5334000"/>
            <a:ext cx="6705600" cy="609600"/>
          </a:xfrm>
          <a:prstGeom prst="flowChartDisplay">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800" dirty="0" smtClean="0"/>
              <a:t>Guest Lectures</a:t>
            </a:r>
            <a:endParaRPr lang="en-US" sz="2800" dirty="0"/>
          </a:p>
        </p:txBody>
      </p:sp>
      <p:sp>
        <p:nvSpPr>
          <p:cNvPr id="18" name="Flowchart: Display 17"/>
          <p:cNvSpPr/>
          <p:nvPr/>
        </p:nvSpPr>
        <p:spPr>
          <a:xfrm>
            <a:off x="1600200" y="6096000"/>
            <a:ext cx="6705600" cy="762000"/>
          </a:xfrm>
          <a:prstGeom prst="flowChartDisplay">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dirty="0" smtClean="0"/>
              <a:t>Seminars, Assignments</a:t>
            </a:r>
            <a:endParaRPr lang="en-US" sz="3200" dirty="0"/>
          </a:p>
        </p:txBody>
      </p:sp>
      <p:sp>
        <p:nvSpPr>
          <p:cNvPr id="11" name="Sun 10"/>
          <p:cNvSpPr/>
          <p:nvPr/>
        </p:nvSpPr>
        <p:spPr>
          <a:xfrm>
            <a:off x="8077200" y="1600200"/>
            <a:ext cx="457200" cy="533400"/>
          </a:xfrm>
          <a:prstGeom prst="su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 name="Sun 20"/>
          <p:cNvSpPr/>
          <p:nvPr/>
        </p:nvSpPr>
        <p:spPr>
          <a:xfrm>
            <a:off x="8305800" y="3276600"/>
            <a:ext cx="609600" cy="457200"/>
          </a:xfrm>
          <a:prstGeom prst="su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 name="Sun 22"/>
          <p:cNvSpPr/>
          <p:nvPr/>
        </p:nvSpPr>
        <p:spPr>
          <a:xfrm>
            <a:off x="8001000" y="4724400"/>
            <a:ext cx="685800" cy="4572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un 23"/>
          <p:cNvSpPr/>
          <p:nvPr/>
        </p:nvSpPr>
        <p:spPr>
          <a:xfrm>
            <a:off x="8001000" y="6172200"/>
            <a:ext cx="533400" cy="5334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C:\Users\Client\Desktop\2020-21 FOLDERS\JKM\logo folder\arg college logo .jpg"/>
          <p:cNvPicPr/>
          <p:nvPr/>
        </p:nvPicPr>
        <p:blipFill>
          <a:blip r:embed="rId2"/>
          <a:srcRect/>
          <a:stretch>
            <a:fillRect/>
          </a:stretch>
        </p:blipFill>
        <p:spPr bwMode="auto">
          <a:xfrm>
            <a:off x="0" y="152400"/>
            <a:ext cx="914400" cy="838200"/>
          </a:xfrm>
          <a:prstGeom prst="rect">
            <a:avLst/>
          </a:prstGeom>
          <a:noFill/>
          <a:ln w="9525">
            <a:noFill/>
            <a:miter lim="800000"/>
            <a:headEnd/>
            <a:tailEnd/>
          </a:ln>
        </p:spPr>
      </p:pic>
      <p:sp>
        <p:nvSpPr>
          <p:cNvPr id="22" name="Right Arrow Callout 21"/>
          <p:cNvSpPr/>
          <p:nvPr/>
        </p:nvSpPr>
        <p:spPr>
          <a:xfrm>
            <a:off x="228600" y="1066800"/>
            <a:ext cx="609600" cy="5638800"/>
          </a:xfrm>
          <a:prstGeom prst="rightArrowCallout">
            <a:avLst>
              <a:gd name="adj1" fmla="val 25000"/>
              <a:gd name="adj2" fmla="val 25000"/>
              <a:gd name="adj3" fmla="val 0"/>
              <a:gd name="adj4" fmla="val 64977"/>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1400" b="1" dirty="0" smtClean="0"/>
              <a:t>D</a:t>
            </a:r>
          </a:p>
          <a:p>
            <a:pPr algn="ctr"/>
            <a:r>
              <a:rPr lang="en-US" sz="1400" b="1" dirty="0" smtClean="0"/>
              <a:t>E</a:t>
            </a:r>
          </a:p>
          <a:p>
            <a:pPr algn="ctr"/>
            <a:r>
              <a:rPr lang="en-US" sz="1400" b="1" dirty="0" smtClean="0"/>
              <a:t>PT</a:t>
            </a:r>
          </a:p>
          <a:p>
            <a:pPr algn="ctr"/>
            <a:r>
              <a:rPr lang="en-US" sz="1400" b="1" dirty="0" smtClean="0"/>
              <a:t> OF</a:t>
            </a:r>
          </a:p>
          <a:p>
            <a:pPr algn="ctr"/>
            <a:endParaRPr lang="en-US" sz="1400" b="1" dirty="0" smtClean="0"/>
          </a:p>
          <a:p>
            <a:pPr algn="ctr"/>
            <a:r>
              <a:rPr lang="en-US" sz="1400" b="1" dirty="0" smtClean="0"/>
              <a:t>KANNADA</a:t>
            </a:r>
            <a:endParaRPr lang="en-US" sz="1400" b="1"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5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ppt_x"/>
                                          </p:val>
                                        </p:tav>
                                        <p:tav tm="100000">
                                          <p:val>
                                            <p:strVal val="#ppt_x"/>
                                          </p:val>
                                        </p:tav>
                                      </p:tavLst>
                                    </p:anim>
                                    <p:anim calcmode="lin" valueType="num">
                                      <p:cBhvr additive="base">
                                        <p:cTn id="16"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out)">
                                      <p:cBhvr>
                                        <p:cTn id="21" dur="2000"/>
                                        <p:tgtEl>
                                          <p:spTgt spid="12"/>
                                        </p:tgtEl>
                                      </p:cBhvr>
                                    </p:animEffect>
                                  </p:childTnLst>
                                </p:cTn>
                              </p:par>
                              <p:par>
                                <p:cTn id="22" presetID="6" presetClass="entr" presetSubtype="32"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circle(out)">
                                      <p:cBhvr>
                                        <p:cTn id="24" dur="2000"/>
                                        <p:tgtEl>
                                          <p:spTgt spid="13"/>
                                        </p:tgtEl>
                                      </p:cBhvr>
                                    </p:animEffect>
                                  </p:childTnLst>
                                </p:cTn>
                              </p:par>
                              <p:par>
                                <p:cTn id="25" presetID="6" presetClass="entr" presetSubtype="32"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out)">
                                      <p:cBhvr>
                                        <p:cTn id="27" dur="2000"/>
                                        <p:tgtEl>
                                          <p:spTgt spid="14"/>
                                        </p:tgtEl>
                                      </p:cBhvr>
                                    </p:animEffect>
                                  </p:childTnLst>
                                </p:cTn>
                              </p:par>
                              <p:par>
                                <p:cTn id="28" presetID="6" presetClass="entr" presetSubtype="32"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circle(out)">
                                      <p:cBhvr>
                                        <p:cTn id="30" dur="2000"/>
                                        <p:tgtEl>
                                          <p:spTgt spid="1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ircle(out)">
                                      <p:cBhvr>
                                        <p:cTn id="33" dur="2000"/>
                                        <p:tgtEl>
                                          <p:spTgt spid="16"/>
                                        </p:tgtEl>
                                      </p:cBhvr>
                                    </p:animEffect>
                                  </p:childTnLst>
                                </p:cTn>
                              </p:par>
                              <p:par>
                                <p:cTn id="34" presetID="6" presetClass="entr" presetSubtype="32"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circle(out)">
                                      <p:cBhvr>
                                        <p:cTn id="36" dur="2000"/>
                                        <p:tgtEl>
                                          <p:spTgt spid="17"/>
                                        </p:tgtEl>
                                      </p:cBhvr>
                                    </p:animEffect>
                                  </p:childTnLst>
                                </p:cTn>
                              </p:par>
                              <p:par>
                                <p:cTn id="37" presetID="6" presetClass="entr" presetSubtype="32"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circle(out)">
                                      <p:cBhvr>
                                        <p:cTn id="3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P spid="16" grpId="0" animBg="1"/>
      <p:bldP spid="17" grpId="0" animBg="1"/>
      <p:bldP spid="18"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ube 2"/>
          <p:cNvSpPr/>
          <p:nvPr/>
        </p:nvSpPr>
        <p:spPr>
          <a:xfrm>
            <a:off x="381000" y="1981200"/>
            <a:ext cx="8001000" cy="838200"/>
          </a:xfrm>
          <a:prstGeom prst="cube">
            <a:avLst/>
          </a:prstGeom>
          <a:solidFill>
            <a:schemeClr val="bg2">
              <a:lumMod val="25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i="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 </a:t>
            </a:r>
            <a:r>
              <a:rPr lang="en-US" sz="2800" b="1" i="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B.Ed</a:t>
            </a:r>
            <a:r>
              <a:rPr lang="en-US" sz="2800" b="1" i="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course</a:t>
            </a:r>
            <a:endParaRPr lang="en-US" sz="2800" b="1" i="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Cube 4"/>
          <p:cNvSpPr/>
          <p:nvPr/>
        </p:nvSpPr>
        <p:spPr>
          <a:xfrm>
            <a:off x="457200" y="990600"/>
            <a:ext cx="7848600" cy="838200"/>
          </a:xfrm>
          <a:prstGeom prst="cube">
            <a:avLst/>
          </a:prstGeom>
          <a:solidFill>
            <a:schemeClr val="accent1">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err="1" smtClean="0"/>
              <a:t>Competitative</a:t>
            </a:r>
            <a:r>
              <a:rPr lang="en-US" sz="2400" dirty="0" smtClean="0"/>
              <a:t>  Examinations like KAS,KES</a:t>
            </a:r>
          </a:p>
        </p:txBody>
      </p:sp>
      <p:sp>
        <p:nvSpPr>
          <p:cNvPr id="6" name="Cube 5"/>
          <p:cNvSpPr/>
          <p:nvPr/>
        </p:nvSpPr>
        <p:spPr>
          <a:xfrm>
            <a:off x="381000" y="5486400"/>
            <a:ext cx="7924800" cy="838200"/>
          </a:xfrm>
          <a:prstGeom prst="cube">
            <a:avLst/>
          </a:prstGeom>
          <a:solidFill>
            <a:srgbClr val="660033"/>
          </a:solidFill>
          <a:ln>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dirty="0" smtClean="0"/>
              <a:t>Creative writing skills</a:t>
            </a:r>
            <a:endParaRPr lang="en-US" sz="2400" dirty="0"/>
          </a:p>
        </p:txBody>
      </p:sp>
      <p:sp>
        <p:nvSpPr>
          <p:cNvPr id="7" name="Cube 6"/>
          <p:cNvSpPr/>
          <p:nvPr/>
        </p:nvSpPr>
        <p:spPr>
          <a:xfrm>
            <a:off x="381000" y="4343400"/>
            <a:ext cx="7924800" cy="838200"/>
          </a:xfrm>
          <a:prstGeom prst="cube">
            <a:avLst/>
          </a:prstGeom>
          <a:solidFill>
            <a:schemeClr val="accent6">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i="1" dirty="0" smtClean="0">
                <a:solidFill>
                  <a:schemeClr val="tx2">
                    <a:lumMod val="50000"/>
                  </a:schemeClr>
                </a:solidFill>
              </a:rPr>
              <a:t>Self employment avenues</a:t>
            </a:r>
            <a:endParaRPr lang="en-US" sz="2800" i="1" dirty="0">
              <a:solidFill>
                <a:schemeClr val="tx2">
                  <a:lumMod val="50000"/>
                </a:schemeClr>
              </a:solidFill>
            </a:endParaRPr>
          </a:p>
        </p:txBody>
      </p:sp>
      <p:sp>
        <p:nvSpPr>
          <p:cNvPr id="8" name="Cube 7"/>
          <p:cNvSpPr/>
          <p:nvPr/>
        </p:nvSpPr>
        <p:spPr>
          <a:xfrm>
            <a:off x="457200" y="3048000"/>
            <a:ext cx="7848600" cy="914400"/>
          </a:xfrm>
          <a:prstGeom prst="cube">
            <a:avLst/>
          </a:prstGeom>
          <a:solidFill>
            <a:schemeClr val="accent4">
              <a:lumMod val="5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dirty="0" smtClean="0">
                <a:solidFill>
                  <a:schemeClr val="bg1"/>
                </a:solidFill>
              </a:rPr>
              <a:t>Information about the coaching classes for competitive examinations</a:t>
            </a:r>
          </a:p>
        </p:txBody>
      </p:sp>
      <p:pic>
        <p:nvPicPr>
          <p:cNvPr id="10" name="Picture 9" descr="C:\Users\Client\Desktop\2020-21 FOLDERS\JKM\logo folder\arg college logo .jpg"/>
          <p:cNvPicPr/>
          <p:nvPr/>
        </p:nvPicPr>
        <p:blipFill>
          <a:blip r:embed="rId3"/>
          <a:srcRect/>
          <a:stretch>
            <a:fillRect/>
          </a:stretch>
        </p:blipFill>
        <p:spPr bwMode="auto">
          <a:xfrm>
            <a:off x="152400" y="152400"/>
            <a:ext cx="762000" cy="838200"/>
          </a:xfrm>
          <a:prstGeom prst="rect">
            <a:avLst/>
          </a:prstGeom>
          <a:noFill/>
          <a:ln w="9525">
            <a:noFill/>
            <a:miter lim="800000"/>
            <a:headEnd/>
            <a:tailEnd/>
          </a:ln>
        </p:spPr>
      </p:pic>
      <p:sp>
        <p:nvSpPr>
          <p:cNvPr id="11" name="TextBox 10"/>
          <p:cNvSpPr txBox="1"/>
          <p:nvPr/>
        </p:nvSpPr>
        <p:spPr>
          <a:xfrm>
            <a:off x="609600" y="1"/>
            <a:ext cx="7620000" cy="830997"/>
          </a:xfrm>
          <a:prstGeom prst="rect">
            <a:avLst/>
          </a:prstGeom>
          <a:noFill/>
        </p:spPr>
        <p:txBody>
          <a:bodyPr wrap="square" rtlCol="0">
            <a:spAutoFit/>
          </a:bodyPr>
          <a:lstStyle/>
          <a:p>
            <a:pPr algn="ctr"/>
            <a:r>
              <a:rPr lang="en-US" sz="2400" dirty="0" smtClean="0">
                <a:solidFill>
                  <a:srgbClr val="006600"/>
                </a:solidFill>
                <a:latin typeface="Algerian" pitchFamily="82" charset="0"/>
              </a:rPr>
              <a:t>    </a:t>
            </a:r>
            <a:r>
              <a:rPr lang="en-US" sz="2400" dirty="0" smtClean="0">
                <a:solidFill>
                  <a:srgbClr val="FF0000"/>
                </a:solidFill>
                <a:latin typeface="Algerian" pitchFamily="82" charset="0"/>
              </a:rPr>
              <a:t>6. GUIDANCE OF AVENUES FOR STUDENTS AFTER COMPLETING DEGREE</a:t>
            </a:r>
            <a:endParaRPr lang="en-US" sz="2400" dirty="0">
              <a:solidFill>
                <a:srgbClr val="FF0000"/>
              </a:solidFill>
              <a:latin typeface="Algerian" pitchFamily="82" charset="0"/>
            </a:endParaRPr>
          </a:p>
        </p:txBody>
      </p:sp>
      <p:sp>
        <p:nvSpPr>
          <p:cNvPr id="12" name="Can 11"/>
          <p:cNvSpPr/>
          <p:nvPr/>
        </p:nvSpPr>
        <p:spPr>
          <a:xfrm>
            <a:off x="8763000" y="0"/>
            <a:ext cx="381000" cy="68580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D</a:t>
            </a:r>
          </a:p>
          <a:p>
            <a:pPr algn="ctr"/>
            <a:r>
              <a:rPr lang="en-US" sz="1400" b="1" dirty="0" smtClean="0"/>
              <a:t>E</a:t>
            </a:r>
          </a:p>
          <a:p>
            <a:pPr algn="ctr"/>
            <a:r>
              <a:rPr lang="en-US" sz="1400" b="1" dirty="0" smtClean="0"/>
              <a:t>R</a:t>
            </a:r>
          </a:p>
          <a:p>
            <a:pPr algn="ctr"/>
            <a:r>
              <a:rPr lang="en-US" sz="1400" b="1" dirty="0" smtClean="0"/>
              <a:t>T</a:t>
            </a:r>
          </a:p>
          <a:p>
            <a:pPr algn="ctr"/>
            <a:endParaRPr lang="en-US" sz="1400" b="1" dirty="0" smtClean="0"/>
          </a:p>
          <a:p>
            <a:pPr algn="ctr"/>
            <a:r>
              <a:rPr lang="en-US" sz="1400" b="1" dirty="0" smtClean="0"/>
              <a:t>O</a:t>
            </a:r>
          </a:p>
          <a:p>
            <a:pPr algn="ctr"/>
            <a:r>
              <a:rPr lang="en-US" sz="1400" b="1" dirty="0" smtClean="0"/>
              <a:t>F</a:t>
            </a:r>
          </a:p>
          <a:p>
            <a:pPr algn="ctr"/>
            <a:endParaRPr lang="en-US" sz="1400" b="1" dirty="0" smtClean="0"/>
          </a:p>
          <a:p>
            <a:pPr algn="ctr"/>
            <a:r>
              <a:rPr lang="en-US" sz="1400" b="1" dirty="0" smtClean="0"/>
              <a:t>K</a:t>
            </a:r>
          </a:p>
          <a:p>
            <a:pPr algn="ctr"/>
            <a:r>
              <a:rPr lang="en-US" sz="1400" b="1" dirty="0" smtClean="0"/>
              <a:t>A</a:t>
            </a:r>
          </a:p>
          <a:p>
            <a:pPr algn="ctr"/>
            <a:r>
              <a:rPr lang="en-US" sz="1400" b="1" dirty="0" smtClean="0"/>
              <a:t>N</a:t>
            </a:r>
          </a:p>
          <a:p>
            <a:pPr algn="ctr"/>
            <a:r>
              <a:rPr lang="en-US" sz="1400" b="1" dirty="0" smtClean="0"/>
              <a:t>N</a:t>
            </a:r>
          </a:p>
          <a:p>
            <a:pPr algn="ctr"/>
            <a:r>
              <a:rPr lang="en-US" sz="1400" b="1" dirty="0" smtClean="0"/>
              <a:t>A</a:t>
            </a:r>
          </a:p>
          <a:p>
            <a:pPr algn="ctr"/>
            <a:r>
              <a:rPr lang="en-US" sz="1400" b="1" dirty="0" smtClean="0"/>
              <a:t>D</a:t>
            </a:r>
          </a:p>
          <a:p>
            <a:pPr algn="ctr"/>
            <a:r>
              <a:rPr lang="en-US" sz="1400" b="1" dirty="0" smtClean="0"/>
              <a:t>A</a:t>
            </a:r>
            <a:endParaRPr lang="en-US" sz="1400" b="1" dirty="0"/>
          </a:p>
        </p:txBody>
      </p:sp>
      <p:sp>
        <p:nvSpPr>
          <p:cNvPr id="13" name="Rounded Rectangle 12"/>
          <p:cNvSpPr/>
          <p:nvPr/>
        </p:nvSpPr>
        <p:spPr>
          <a:xfrm>
            <a:off x="8763000" y="6553200"/>
            <a:ext cx="381000" cy="30480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10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5"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vertical)">
                                      <p:cBhvr>
                                        <p:cTn id="13" dur="500"/>
                                        <p:tgtEl>
                                          <p:spTgt spid="12"/>
                                        </p:tgtEl>
                                      </p:cBhvr>
                                    </p:animEffect>
                                  </p:childTnLst>
                                </p:cTn>
                              </p:par>
                              <p:par>
                                <p:cTn id="14" presetID="14" presetClass="entr" presetSubtype="5"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vertical)">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25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grpId="0" nodeType="withEffect">
                                  <p:stCondLst>
                                    <p:cond delay="25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par>
                                <p:cTn id="25" presetID="22" presetClass="entr" presetSubtype="4" fill="hold" grpId="0"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grpId="0" nodeType="withEffect">
                                  <p:stCondLst>
                                    <p:cond delay="25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par>
                                <p:cTn id="31" presetID="22" presetClass="entr" presetSubtype="4" fill="hold" grpId="0" nodeType="withEffect">
                                  <p:stCondLst>
                                    <p:cond delay="25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11" grpId="0"/>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534400" cy="1524000"/>
          </a:xfrm>
        </p:spPr>
        <p:txBody>
          <a:bodyPr>
            <a:noAutofit/>
          </a:bodyPr>
          <a:lstStyle/>
          <a:p>
            <a:pPr algn="ctr"/>
            <a:r>
              <a:rPr lang="en-US" sz="3600" b="1" i="1" dirty="0" smtClean="0">
                <a:solidFill>
                  <a:srgbClr val="002060"/>
                </a:solidFill>
              </a:rPr>
              <a:t>            7.Department of kannada</a:t>
            </a:r>
            <a:r>
              <a:rPr lang="en-US" sz="3600" i="1" dirty="0" smtClean="0"/>
              <a:t/>
            </a:r>
            <a:br>
              <a:rPr lang="en-US" sz="3600" i="1" dirty="0" smtClean="0"/>
            </a:br>
            <a:r>
              <a:rPr lang="en-US" sz="3600" i="1" dirty="0" smtClean="0">
                <a:solidFill>
                  <a:srgbClr val="C00000"/>
                </a:solidFill>
              </a:rPr>
              <a:t>            </a:t>
            </a:r>
            <a:r>
              <a:rPr lang="en-US" sz="2000" b="1" i="1" dirty="0" smtClean="0">
                <a:solidFill>
                  <a:srgbClr val="C00000"/>
                </a:solidFill>
                <a:latin typeface="Arial Narrow" pitchFamily="34" charset="0"/>
              </a:rPr>
              <a:t>ARG COLLEGE OF ARTS AND COMMERCE,DAVANGERE</a:t>
            </a:r>
            <a:endParaRPr lang="en-US" sz="3200" i="1" dirty="0">
              <a:solidFill>
                <a:srgbClr val="C00000"/>
              </a:solidFill>
            </a:endParaRPr>
          </a:p>
        </p:txBody>
      </p:sp>
      <p:sp>
        <p:nvSpPr>
          <p:cNvPr id="7" name="Rectangle 6"/>
          <p:cNvSpPr/>
          <p:nvPr/>
        </p:nvSpPr>
        <p:spPr>
          <a:xfrm>
            <a:off x="2286000" y="1600200"/>
            <a:ext cx="68580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Faculty Details </a:t>
            </a:r>
          </a:p>
          <a:p>
            <a:pPr algn="ctr"/>
            <a:r>
              <a:rPr lang="en-US" b="1"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Year of Commencement of the Department : 1973</a:t>
            </a:r>
          </a:p>
          <a:p>
            <a:pPr algn="ctr"/>
            <a:r>
              <a:rPr lang="en-US"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(since the establishment of college)</a:t>
            </a:r>
            <a:endParaRPr lang="en-US" dirty="0"/>
          </a:p>
        </p:txBody>
      </p:sp>
      <p:graphicFrame>
        <p:nvGraphicFramePr>
          <p:cNvPr id="10" name="Table 9"/>
          <p:cNvGraphicFramePr>
            <a:graphicFrameLocks noGrp="1"/>
          </p:cNvGraphicFramePr>
          <p:nvPr/>
        </p:nvGraphicFramePr>
        <p:xfrm>
          <a:off x="0" y="3505200"/>
          <a:ext cx="9144000" cy="3276600"/>
        </p:xfrm>
        <a:graphic>
          <a:graphicData uri="http://schemas.openxmlformats.org/drawingml/2006/table">
            <a:tbl>
              <a:tblPr firstRow="1" bandRow="1">
                <a:tableStyleId>{F5AB1C69-6EDB-4FF4-983F-18BD219EF322}</a:tableStyleId>
              </a:tblPr>
              <a:tblGrid>
                <a:gridCol w="533400"/>
                <a:gridCol w="2286000"/>
                <a:gridCol w="1371600"/>
                <a:gridCol w="1371600"/>
                <a:gridCol w="1219200"/>
                <a:gridCol w="1235774"/>
                <a:gridCol w="1126426"/>
              </a:tblGrid>
              <a:tr h="609600">
                <a:tc>
                  <a:txBody>
                    <a:bodyPr/>
                    <a:lstStyle/>
                    <a:p>
                      <a:pPr algn="ctr"/>
                      <a:r>
                        <a:rPr lang="en-US" sz="1600" dirty="0" smtClean="0"/>
                        <a:t>Sl. No</a:t>
                      </a:r>
                      <a:r>
                        <a:rPr lang="en-US" sz="1600" baseline="0" dirty="0" smtClean="0"/>
                        <a:t> </a:t>
                      </a:r>
                      <a:endParaRPr lang="en-US" sz="1600" dirty="0"/>
                    </a:p>
                  </a:txBody>
                  <a:tcPr/>
                </a:tc>
                <a:tc>
                  <a:txBody>
                    <a:bodyPr/>
                    <a:lstStyle/>
                    <a:p>
                      <a:pPr algn="ctr"/>
                      <a:r>
                        <a:rPr lang="en-US" sz="1600" dirty="0" smtClean="0"/>
                        <a:t>Name </a:t>
                      </a:r>
                      <a:endParaRPr lang="en-US" sz="1600" dirty="0"/>
                    </a:p>
                  </a:txBody>
                  <a:tcPr/>
                </a:tc>
                <a:tc>
                  <a:txBody>
                    <a:bodyPr/>
                    <a:lstStyle/>
                    <a:p>
                      <a:pPr algn="ctr"/>
                      <a:r>
                        <a:rPr lang="en-US" sz="1600" dirty="0" smtClean="0"/>
                        <a:t>Designation</a:t>
                      </a:r>
                      <a:endParaRPr lang="en-US" sz="1600" dirty="0"/>
                    </a:p>
                  </a:txBody>
                  <a:tcPr/>
                </a:tc>
                <a:tc>
                  <a:txBody>
                    <a:bodyPr/>
                    <a:lstStyle/>
                    <a:p>
                      <a:pPr algn="ctr"/>
                      <a:r>
                        <a:rPr lang="en-US" sz="1600" dirty="0" err="1" smtClean="0"/>
                        <a:t>Qulification</a:t>
                      </a:r>
                      <a:endParaRPr lang="en-US" sz="1600" dirty="0"/>
                    </a:p>
                  </a:txBody>
                  <a:tcPr/>
                </a:tc>
                <a:tc>
                  <a:txBody>
                    <a:bodyPr/>
                    <a:lstStyle/>
                    <a:p>
                      <a:pPr algn="ctr"/>
                      <a:r>
                        <a:rPr lang="en-US" sz="1600" dirty="0" smtClean="0"/>
                        <a:t>Date of joining</a:t>
                      </a:r>
                      <a:endParaRPr lang="en-US" sz="1600" dirty="0"/>
                    </a:p>
                  </a:txBody>
                  <a:tcPr/>
                </a:tc>
                <a:tc>
                  <a:txBody>
                    <a:bodyPr/>
                    <a:lstStyle/>
                    <a:p>
                      <a:pPr algn="ctr"/>
                      <a:r>
                        <a:rPr lang="en-US" sz="1600" dirty="0" smtClean="0"/>
                        <a:t>experience</a:t>
                      </a:r>
                      <a:endParaRPr lang="en-US" sz="1600" dirty="0"/>
                    </a:p>
                  </a:txBody>
                  <a:tcPr/>
                </a:tc>
                <a:tc>
                  <a:txBody>
                    <a:bodyPr/>
                    <a:lstStyle/>
                    <a:p>
                      <a:pPr algn="ctr"/>
                      <a:r>
                        <a:rPr lang="en-US" sz="1600" dirty="0" smtClean="0"/>
                        <a:t>workload</a:t>
                      </a:r>
                      <a:endParaRPr lang="en-US" sz="1600" dirty="0"/>
                    </a:p>
                  </a:txBody>
                  <a:tcPr/>
                </a:tc>
              </a:tr>
              <a:tr h="2667000">
                <a:tc>
                  <a:txBody>
                    <a:bodyPr/>
                    <a:lstStyle/>
                    <a:p>
                      <a:endParaRPr kumimoji="0" lang="en-US" sz="1600" b="1" i="1" kern="1200" dirty="0" smtClean="0">
                        <a:solidFill>
                          <a:srgbClr val="002060"/>
                        </a:solidFill>
                        <a:latin typeface="+mn-lt"/>
                        <a:ea typeface="+mn-ea"/>
                        <a:cs typeface="+mn-cs"/>
                      </a:endParaRPr>
                    </a:p>
                    <a:p>
                      <a:endParaRPr kumimoji="0" lang="en-US" sz="1600" b="1" i="1" kern="1200" dirty="0" smtClean="0">
                        <a:solidFill>
                          <a:srgbClr val="002060"/>
                        </a:solidFill>
                        <a:latin typeface="+mn-lt"/>
                        <a:ea typeface="+mn-ea"/>
                        <a:cs typeface="+mn-cs"/>
                      </a:endParaRPr>
                    </a:p>
                    <a:p>
                      <a:r>
                        <a:rPr kumimoji="0" lang="en-US" sz="1600" b="1" i="1" kern="1200" dirty="0" smtClean="0">
                          <a:solidFill>
                            <a:srgbClr val="002060"/>
                          </a:solidFill>
                          <a:latin typeface="+mn-lt"/>
                          <a:ea typeface="+mn-ea"/>
                          <a:cs typeface="+mn-cs"/>
                        </a:rPr>
                        <a:t>01</a:t>
                      </a:r>
                    </a:p>
                  </a:txBody>
                  <a:tcPr/>
                </a:tc>
                <a:tc>
                  <a:txBody>
                    <a:bodyPr/>
                    <a:lstStyle/>
                    <a:p>
                      <a:endParaRPr kumimoji="0" lang="en-US" sz="1400" b="1" i="1" kern="1200" dirty="0" smtClean="0">
                        <a:solidFill>
                          <a:srgbClr val="002060"/>
                        </a:solidFill>
                        <a:latin typeface="+mn-lt"/>
                        <a:ea typeface="+mn-ea"/>
                        <a:cs typeface="+mn-cs"/>
                      </a:endParaRPr>
                    </a:p>
                    <a:p>
                      <a:endParaRPr kumimoji="0" lang="en-US" sz="1400" b="1" i="1" kern="1200" dirty="0" smtClean="0">
                        <a:solidFill>
                          <a:srgbClr val="002060"/>
                        </a:solidFill>
                        <a:latin typeface="+mn-lt"/>
                        <a:ea typeface="+mn-ea"/>
                        <a:cs typeface="+mn-cs"/>
                      </a:endParaRPr>
                    </a:p>
                    <a:p>
                      <a:r>
                        <a:rPr kumimoji="0" lang="en-US" sz="1500" b="1" i="1" kern="1200" dirty="0" err="1" smtClean="0">
                          <a:solidFill>
                            <a:srgbClr val="002060"/>
                          </a:solidFill>
                          <a:latin typeface="+mn-lt"/>
                          <a:ea typeface="+mn-ea"/>
                          <a:cs typeface="+mn-cs"/>
                        </a:rPr>
                        <a:t>Dr,H.R.THIPPESWAMY</a:t>
                      </a:r>
                      <a:endParaRPr kumimoji="0" lang="en-US" sz="1500" b="1" i="1" kern="1200" dirty="0" smtClean="0">
                        <a:solidFill>
                          <a:srgbClr val="002060"/>
                        </a:solidFill>
                        <a:latin typeface="+mn-lt"/>
                        <a:ea typeface="+mn-ea"/>
                        <a:cs typeface="+mn-cs"/>
                      </a:endParaRPr>
                    </a:p>
                  </a:txBody>
                  <a:tcPr/>
                </a:tc>
                <a:tc>
                  <a:txBody>
                    <a:bodyPr/>
                    <a:lstStyle/>
                    <a:p>
                      <a:endParaRPr lang="en-US" sz="1600" i="1" dirty="0" smtClean="0"/>
                    </a:p>
                    <a:p>
                      <a:endParaRPr kumimoji="0" lang="en-US" sz="1400" b="1" i="1" kern="1200" dirty="0" smtClean="0">
                        <a:solidFill>
                          <a:srgbClr val="002060"/>
                        </a:solidFill>
                        <a:latin typeface="+mn-lt"/>
                        <a:ea typeface="+mn-ea"/>
                        <a:cs typeface="+mn-cs"/>
                      </a:endParaRPr>
                    </a:p>
                    <a:p>
                      <a:pPr algn="ctr"/>
                      <a:r>
                        <a:rPr kumimoji="0" lang="en-US" sz="1400" b="1" i="1" kern="1200" dirty="0" smtClean="0">
                          <a:solidFill>
                            <a:srgbClr val="002060"/>
                          </a:solidFill>
                          <a:latin typeface="+mn-lt"/>
                          <a:ea typeface="+mn-ea"/>
                          <a:cs typeface="+mn-cs"/>
                        </a:rPr>
                        <a:t>ASSISTANT    PROFISOR</a:t>
                      </a:r>
                      <a:endParaRPr lang="en-US" sz="1400" i="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200" b="1" i="1" kern="1200" dirty="0" smtClean="0">
                        <a:solidFill>
                          <a:srgbClr val="002060"/>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600" b="1" i="1" kern="1200" dirty="0" smtClean="0">
                        <a:solidFill>
                          <a:srgbClr val="002060"/>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1" i="1" kern="1200" dirty="0" err="1" smtClean="0">
                          <a:solidFill>
                            <a:srgbClr val="002060"/>
                          </a:solidFill>
                          <a:latin typeface="+mn-lt"/>
                          <a:ea typeface="+mn-ea"/>
                          <a:cs typeface="+mn-cs"/>
                        </a:rPr>
                        <a:t>M.A,Ph,D</a:t>
                      </a:r>
                      <a:endParaRPr kumimoji="0" lang="en-US" sz="1400" b="1" i="1" kern="1200" dirty="0" smtClean="0">
                        <a:solidFill>
                          <a:srgbClr val="002060"/>
                        </a:solidFill>
                        <a:latin typeface="+mn-lt"/>
                        <a:ea typeface="+mn-ea"/>
                        <a:cs typeface="+mn-cs"/>
                      </a:endParaRPr>
                    </a:p>
                    <a:p>
                      <a:pPr algn="ctr"/>
                      <a:r>
                        <a:rPr lang="en-US" sz="1600" i="1" dirty="0" smtClean="0"/>
                        <a:t> </a:t>
                      </a:r>
                      <a:r>
                        <a:rPr kumimoji="0" lang="en-US" sz="1400" b="1" i="1" kern="1200" dirty="0" smtClean="0">
                          <a:solidFill>
                            <a:srgbClr val="002060"/>
                          </a:solidFill>
                          <a:latin typeface="+mn-lt"/>
                          <a:ea typeface="+mn-ea"/>
                          <a:cs typeface="+mn-cs"/>
                        </a:rPr>
                        <a:t>NET</a:t>
                      </a:r>
                      <a:endParaRPr lang="en-US" i="1" dirty="0"/>
                    </a:p>
                  </a:txBody>
                  <a:tcPr/>
                </a:tc>
                <a:tc>
                  <a:txBody>
                    <a:bodyPr/>
                    <a:lstStyle/>
                    <a:p>
                      <a:endParaRPr kumimoji="0" lang="en-US" sz="1600" b="1" i="1" kern="1200" dirty="0" smtClean="0">
                        <a:solidFill>
                          <a:srgbClr val="002060"/>
                        </a:solidFill>
                        <a:latin typeface="+mn-lt"/>
                        <a:ea typeface="+mn-ea"/>
                        <a:cs typeface="+mn-cs"/>
                      </a:endParaRPr>
                    </a:p>
                    <a:p>
                      <a:endParaRPr kumimoji="0" lang="en-US" sz="1600" b="1" i="1" kern="1200" dirty="0" smtClean="0">
                        <a:solidFill>
                          <a:srgbClr val="002060"/>
                        </a:solidFill>
                        <a:latin typeface="+mn-lt"/>
                        <a:ea typeface="+mn-ea"/>
                        <a:cs typeface="+mn-cs"/>
                      </a:endParaRPr>
                    </a:p>
                    <a:p>
                      <a:r>
                        <a:rPr kumimoji="0" lang="en-US" sz="1600" b="1" i="1" kern="1200" dirty="0" smtClean="0">
                          <a:solidFill>
                            <a:srgbClr val="002060"/>
                          </a:solidFill>
                          <a:latin typeface="+mn-lt"/>
                          <a:ea typeface="+mn-ea"/>
                          <a:cs typeface="+mn-cs"/>
                        </a:rPr>
                        <a:t>20.09.2021</a:t>
                      </a:r>
                      <a:endParaRPr kumimoji="0" lang="en-US" sz="1800" b="1" i="1" kern="1200" dirty="0" smtClean="0">
                        <a:solidFill>
                          <a:srgbClr val="002060"/>
                        </a:solidFill>
                        <a:latin typeface="+mn-lt"/>
                        <a:ea typeface="+mn-ea"/>
                        <a:cs typeface="+mn-cs"/>
                      </a:endParaRPr>
                    </a:p>
                  </a:txBody>
                  <a:tcPr/>
                </a:tc>
                <a:tc>
                  <a:txBody>
                    <a:bodyPr/>
                    <a:lstStyle/>
                    <a:p>
                      <a:endParaRPr kumimoji="0" lang="en-US" sz="1600" b="1" i="1" kern="1200" dirty="0" smtClean="0">
                        <a:solidFill>
                          <a:srgbClr val="002060"/>
                        </a:solidFill>
                        <a:latin typeface="+mn-lt"/>
                        <a:ea typeface="+mn-ea"/>
                        <a:cs typeface="+mn-cs"/>
                      </a:endParaRPr>
                    </a:p>
                    <a:p>
                      <a:r>
                        <a:rPr kumimoji="0" lang="en-US" sz="1600" b="1" i="1" kern="1200" dirty="0" smtClean="0">
                          <a:solidFill>
                            <a:srgbClr val="002060"/>
                          </a:solidFill>
                          <a:latin typeface="+mn-lt"/>
                          <a:ea typeface="+mn-ea"/>
                          <a:cs typeface="+mn-cs"/>
                        </a:rPr>
                        <a:t>       </a:t>
                      </a:r>
                    </a:p>
                    <a:p>
                      <a:r>
                        <a:rPr kumimoji="0" lang="en-US" sz="1600" b="1" i="1" kern="1200" dirty="0" smtClean="0">
                          <a:solidFill>
                            <a:srgbClr val="002060"/>
                          </a:solidFill>
                          <a:latin typeface="+mn-lt"/>
                          <a:ea typeface="+mn-ea"/>
                          <a:cs typeface="+mn-cs"/>
                        </a:rPr>
                        <a:t>     12</a:t>
                      </a:r>
                    </a:p>
                  </a:txBody>
                  <a:tcPr/>
                </a:tc>
                <a:tc>
                  <a:txBody>
                    <a:bodyPr/>
                    <a:lstStyle/>
                    <a:p>
                      <a:pPr marL="0" algn="l" rtl="0" eaLnBrk="1" latinLnBrk="0" hangingPunct="1"/>
                      <a:endParaRPr kumimoji="0" lang="en-US" sz="1600" b="1" i="1" kern="1200" dirty="0" smtClean="0">
                        <a:solidFill>
                          <a:srgbClr val="002060"/>
                        </a:solidFill>
                        <a:latin typeface="+mn-lt"/>
                        <a:ea typeface="+mn-ea"/>
                        <a:cs typeface="+mn-cs"/>
                      </a:endParaRPr>
                    </a:p>
                    <a:p>
                      <a:pPr marL="0" algn="l" rtl="0" eaLnBrk="1" latinLnBrk="0" hangingPunct="1"/>
                      <a:endParaRPr kumimoji="0" lang="en-US" sz="1600" b="1" i="1" kern="1200" dirty="0" smtClean="0">
                        <a:solidFill>
                          <a:srgbClr val="002060"/>
                        </a:solidFill>
                        <a:latin typeface="+mn-lt"/>
                        <a:ea typeface="+mn-ea"/>
                        <a:cs typeface="+mn-cs"/>
                      </a:endParaRPr>
                    </a:p>
                    <a:p>
                      <a:pPr marL="0" algn="l" rtl="0" eaLnBrk="1" latinLnBrk="0" hangingPunct="1"/>
                      <a:r>
                        <a:rPr kumimoji="0" lang="en-US" sz="1600" b="1" i="1" kern="1200" dirty="0" smtClean="0">
                          <a:solidFill>
                            <a:srgbClr val="002060"/>
                          </a:solidFill>
                          <a:latin typeface="+mn-lt"/>
                          <a:ea typeface="+mn-ea"/>
                          <a:cs typeface="+mn-cs"/>
                        </a:rPr>
                        <a:t>16 Hrs</a:t>
                      </a:r>
                    </a:p>
                  </a:txBody>
                  <a:tcPr/>
                </a:tc>
              </a:tr>
            </a:tbl>
          </a:graphicData>
        </a:graphic>
      </p:graphicFrame>
      <p:cxnSp>
        <p:nvCxnSpPr>
          <p:cNvPr id="9" name="Straight Connector 8"/>
          <p:cNvCxnSpPr/>
          <p:nvPr/>
        </p:nvCxnSpPr>
        <p:spPr>
          <a:xfrm>
            <a:off x="0" y="5257800"/>
            <a:ext cx="914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3" name="Picture 12" descr="C:\Users\Client\Desktop\2020-21 FOLDERS\JKM\logo folder\arg college logo .jpg"/>
          <p:cNvPicPr/>
          <p:nvPr/>
        </p:nvPicPr>
        <p:blipFill>
          <a:blip r:embed="rId3"/>
          <a:srcRect/>
          <a:stretch>
            <a:fillRect/>
          </a:stretch>
        </p:blipFill>
        <p:spPr bwMode="auto">
          <a:xfrm>
            <a:off x="685800" y="609600"/>
            <a:ext cx="1143000" cy="1143000"/>
          </a:xfrm>
          <a:prstGeom prst="rect">
            <a:avLst/>
          </a:prstGeom>
          <a:noFill/>
          <a:ln w="9525">
            <a:noFill/>
            <a:miter lim="800000"/>
            <a:headEnd/>
            <a:tailEnd/>
          </a:ln>
        </p:spPr>
      </p:pic>
      <p:sp>
        <p:nvSpPr>
          <p:cNvPr id="18" name="Plaque 17"/>
          <p:cNvSpPr/>
          <p:nvPr/>
        </p:nvSpPr>
        <p:spPr>
          <a:xfrm>
            <a:off x="8839200" y="1600200"/>
            <a:ext cx="304800" cy="1371600"/>
          </a:xfrm>
          <a:prstGeom prst="plaqu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0" name="Half Frame 19"/>
          <p:cNvSpPr/>
          <p:nvPr/>
        </p:nvSpPr>
        <p:spPr>
          <a:xfrm>
            <a:off x="0" y="0"/>
            <a:ext cx="609600" cy="2590800"/>
          </a:xfrm>
          <a:prstGeom prst="halfFram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endParaRPr>
          </a:p>
        </p:txBody>
      </p:sp>
      <p:sp>
        <p:nvSpPr>
          <p:cNvPr id="12" name="Sun 11"/>
          <p:cNvSpPr/>
          <p:nvPr/>
        </p:nvSpPr>
        <p:spPr>
          <a:xfrm>
            <a:off x="762000" y="2362200"/>
            <a:ext cx="838200" cy="8382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2000"/>
                                        <p:tgtEl>
                                          <p:spTgt spid="2"/>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2)">
                                      <p:cBhvr>
                                        <p:cTn id="10" dur="2000"/>
                                        <p:tgtEl>
                                          <p:spTgt spid="7"/>
                                        </p:tgtEl>
                                      </p:cBhvr>
                                    </p:animEffect>
                                  </p:childTnLst>
                                </p:cTn>
                              </p:par>
                              <p:par>
                                <p:cTn id="11" presetID="21" presetClass="entr" presetSubtype="2"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2)">
                                      <p:cBhvr>
                                        <p:cTn id="13" dur="2000"/>
                                        <p:tgtEl>
                                          <p:spTgt spid="10"/>
                                        </p:tgtEl>
                                      </p:cBhvr>
                                    </p:animEffect>
                                  </p:childTnLst>
                                </p:cTn>
                              </p:par>
                              <p:par>
                                <p:cTn id="14" presetID="21" presetClass="entr" presetSubtype="2"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2)">
                                      <p:cBhvr>
                                        <p:cTn id="16" dur="2000"/>
                                        <p:tgtEl>
                                          <p:spTgt spid="9"/>
                                        </p:tgtEl>
                                      </p:cBhvr>
                                    </p:animEffect>
                                  </p:childTnLst>
                                </p:cTn>
                              </p:par>
                              <p:par>
                                <p:cTn id="17" presetID="21" presetClass="entr" presetSubtype="2"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2)">
                                      <p:cBhvr>
                                        <p:cTn id="19" dur="2000"/>
                                        <p:tgtEl>
                                          <p:spTgt spid="13"/>
                                        </p:tgtEl>
                                      </p:cBhvr>
                                    </p:animEffect>
                                  </p:childTnLst>
                                </p:cTn>
                              </p:par>
                              <p:par>
                                <p:cTn id="20" presetID="21" presetClass="entr" presetSubtype="2"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heel(2)">
                                      <p:cBhvr>
                                        <p:cTn id="22" dur="2000"/>
                                        <p:tgtEl>
                                          <p:spTgt spid="18"/>
                                        </p:tgtEl>
                                      </p:cBhvr>
                                    </p:animEffect>
                                  </p:childTnLst>
                                </p:cTn>
                              </p:par>
                              <p:par>
                                <p:cTn id="23" presetID="21" presetClass="entr" presetSubtype="2"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heel(2)">
                                      <p:cBhvr>
                                        <p:cTn id="25" dur="2000"/>
                                        <p:tgtEl>
                                          <p:spTgt spid="20"/>
                                        </p:tgtEl>
                                      </p:cBhvr>
                                    </p:animEffect>
                                  </p:childTnLst>
                                </p:cTn>
                              </p:par>
                              <p:par>
                                <p:cTn id="26" presetID="21" presetClass="entr" presetSubtype="2"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2)">
                                      <p:cBhvr>
                                        <p:cTn id="2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8" grpId="0" animBg="1"/>
      <p:bldP spid="2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lowchart: Decision 18"/>
          <p:cNvSpPr/>
          <p:nvPr/>
        </p:nvSpPr>
        <p:spPr>
          <a:xfrm>
            <a:off x="1905000" y="0"/>
            <a:ext cx="5334000" cy="838200"/>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 name="TextBox 1"/>
          <p:cNvSpPr txBox="1"/>
          <p:nvPr/>
        </p:nvSpPr>
        <p:spPr>
          <a:xfrm>
            <a:off x="685800" y="228601"/>
            <a:ext cx="6477000" cy="461665"/>
          </a:xfrm>
          <a:prstGeom prst="rect">
            <a:avLst/>
          </a:prstGeom>
          <a:noFill/>
        </p:spPr>
        <p:txBody>
          <a:bodyPr wrap="square" rtlCol="0">
            <a:spAutoFit/>
          </a:bodyPr>
          <a:lstStyle/>
          <a:p>
            <a:pPr algn="ctr"/>
            <a:r>
              <a:rPr lang="en-US" sz="2400" b="1" i="1" dirty="0" smtClean="0">
                <a:solidFill>
                  <a:schemeClr val="bg1"/>
                </a:solidFill>
                <a:latin typeface="Calisto MT" pitchFamily="18" charset="0"/>
              </a:rPr>
              <a:t>                8. WORK -LOAD</a:t>
            </a:r>
            <a:endParaRPr lang="en-US" sz="2400" b="1" i="1" dirty="0">
              <a:solidFill>
                <a:schemeClr val="bg1"/>
              </a:solidFill>
              <a:latin typeface="Calisto MT" pitchFamily="18" charset="0"/>
            </a:endParaRPr>
          </a:p>
        </p:txBody>
      </p:sp>
      <p:sp>
        <p:nvSpPr>
          <p:cNvPr id="3" name="Can 2"/>
          <p:cNvSpPr/>
          <p:nvPr/>
        </p:nvSpPr>
        <p:spPr>
          <a:xfrm>
            <a:off x="304800" y="304800"/>
            <a:ext cx="609600" cy="6248400"/>
          </a:xfrm>
          <a:prstGeom prst="can">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Berlin Sans FB" pitchFamily="34" charset="0"/>
              </a:rPr>
              <a:t>D</a:t>
            </a:r>
          </a:p>
          <a:p>
            <a:pPr algn="ctr"/>
            <a:r>
              <a:rPr lang="en-US" dirty="0" smtClean="0">
                <a:latin typeface="Berlin Sans FB" pitchFamily="34" charset="0"/>
              </a:rPr>
              <a:t>E</a:t>
            </a:r>
          </a:p>
          <a:p>
            <a:pPr algn="ctr"/>
            <a:r>
              <a:rPr lang="en-US" dirty="0" smtClean="0">
                <a:latin typeface="Berlin Sans FB" pitchFamily="34" charset="0"/>
              </a:rPr>
              <a:t>P</a:t>
            </a:r>
          </a:p>
          <a:p>
            <a:pPr algn="ctr"/>
            <a:r>
              <a:rPr lang="en-US" dirty="0" smtClean="0">
                <a:latin typeface="Berlin Sans FB" pitchFamily="34" charset="0"/>
              </a:rPr>
              <a:t>T</a:t>
            </a:r>
          </a:p>
          <a:p>
            <a:pPr algn="ctr"/>
            <a:endParaRPr lang="en-US" dirty="0" smtClean="0">
              <a:latin typeface="Berlin Sans FB" pitchFamily="34" charset="0"/>
            </a:endParaRPr>
          </a:p>
          <a:p>
            <a:pPr algn="ctr"/>
            <a:r>
              <a:rPr lang="en-US" dirty="0" smtClean="0">
                <a:latin typeface="Berlin Sans FB" pitchFamily="34" charset="0"/>
              </a:rPr>
              <a:t>O</a:t>
            </a:r>
          </a:p>
          <a:p>
            <a:pPr algn="ctr"/>
            <a:r>
              <a:rPr lang="en-US" dirty="0" smtClean="0">
                <a:latin typeface="Berlin Sans FB" pitchFamily="34" charset="0"/>
              </a:rPr>
              <a:t>F</a:t>
            </a:r>
          </a:p>
          <a:p>
            <a:pPr algn="ctr"/>
            <a:endParaRPr lang="en-US" dirty="0" smtClean="0">
              <a:latin typeface="Berlin Sans FB" pitchFamily="34" charset="0"/>
            </a:endParaRPr>
          </a:p>
          <a:p>
            <a:pPr algn="ctr"/>
            <a:r>
              <a:rPr lang="en-US" dirty="0" smtClean="0">
                <a:latin typeface="Berlin Sans FB" pitchFamily="34" charset="0"/>
              </a:rPr>
              <a:t>K</a:t>
            </a:r>
          </a:p>
          <a:p>
            <a:pPr algn="ctr"/>
            <a:r>
              <a:rPr lang="en-US" dirty="0" smtClean="0">
                <a:latin typeface="Berlin Sans FB" pitchFamily="34" charset="0"/>
              </a:rPr>
              <a:t>A</a:t>
            </a:r>
          </a:p>
          <a:p>
            <a:pPr algn="ctr"/>
            <a:r>
              <a:rPr lang="en-US" dirty="0" smtClean="0">
                <a:latin typeface="Berlin Sans FB" pitchFamily="34" charset="0"/>
              </a:rPr>
              <a:t>N</a:t>
            </a:r>
          </a:p>
          <a:p>
            <a:pPr algn="ctr"/>
            <a:r>
              <a:rPr lang="en-US" dirty="0" smtClean="0">
                <a:latin typeface="Berlin Sans FB" pitchFamily="34" charset="0"/>
              </a:rPr>
              <a:t>N</a:t>
            </a:r>
          </a:p>
          <a:p>
            <a:pPr algn="ctr"/>
            <a:r>
              <a:rPr lang="en-US" dirty="0" smtClean="0">
                <a:latin typeface="Berlin Sans FB" pitchFamily="34" charset="0"/>
              </a:rPr>
              <a:t>A</a:t>
            </a:r>
          </a:p>
          <a:p>
            <a:pPr algn="ctr"/>
            <a:r>
              <a:rPr lang="en-US" dirty="0" smtClean="0">
                <a:latin typeface="Berlin Sans FB" pitchFamily="34" charset="0"/>
              </a:rPr>
              <a:t>D</a:t>
            </a:r>
          </a:p>
          <a:p>
            <a:pPr algn="ctr"/>
            <a:r>
              <a:rPr lang="en-US" dirty="0" smtClean="0">
                <a:latin typeface="Berlin Sans FB" pitchFamily="34" charset="0"/>
              </a:rPr>
              <a:t>A</a:t>
            </a:r>
            <a:endParaRPr lang="en-US" dirty="0">
              <a:latin typeface="Berlin Sans FB" pitchFamily="34" charset="0"/>
            </a:endParaRPr>
          </a:p>
        </p:txBody>
      </p:sp>
      <p:pic>
        <p:nvPicPr>
          <p:cNvPr id="4" name="Picture 3" descr="C:\Users\Client\Desktop\2020-21 FOLDERS\JKM\logo folder\arg college logo .jpg"/>
          <p:cNvPicPr/>
          <p:nvPr/>
        </p:nvPicPr>
        <p:blipFill>
          <a:blip r:embed="rId2"/>
          <a:srcRect/>
          <a:stretch>
            <a:fillRect/>
          </a:stretch>
        </p:blipFill>
        <p:spPr bwMode="auto">
          <a:xfrm>
            <a:off x="0" y="228600"/>
            <a:ext cx="914400" cy="838200"/>
          </a:xfrm>
          <a:prstGeom prst="rect">
            <a:avLst/>
          </a:prstGeom>
          <a:noFill/>
          <a:ln w="9525">
            <a:noFill/>
            <a:miter lim="800000"/>
            <a:headEnd/>
            <a:tailEnd/>
          </a:ln>
        </p:spPr>
      </p:pic>
      <p:sp>
        <p:nvSpPr>
          <p:cNvPr id="5" name="Rectangle 4"/>
          <p:cNvSpPr/>
          <p:nvPr/>
        </p:nvSpPr>
        <p:spPr>
          <a:xfrm>
            <a:off x="1219200" y="838200"/>
            <a:ext cx="7467600" cy="57912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marL="342900" indent="-342900"/>
            <a:endParaRPr lang="en-US" b="1" dirty="0" smtClean="0"/>
          </a:p>
          <a:p>
            <a:pPr marL="342900" indent="-342900"/>
            <a:r>
              <a:rPr lang="en-US" b="1" dirty="0" smtClean="0">
                <a:solidFill>
                  <a:srgbClr val="C00000"/>
                </a:solidFill>
              </a:rPr>
              <a:t>A</a:t>
            </a:r>
            <a:r>
              <a:rPr lang="en-US" sz="2800" b="1" dirty="0" smtClean="0">
                <a:solidFill>
                  <a:srgbClr val="C00000"/>
                </a:solidFill>
              </a:rPr>
              <a:t>.  </a:t>
            </a:r>
            <a:r>
              <a:rPr lang="en-US" sz="2400" b="1" dirty="0" err="1" smtClean="0">
                <a:solidFill>
                  <a:srgbClr val="C00000"/>
                </a:solidFill>
              </a:rPr>
              <a:t>No.of</a:t>
            </a:r>
            <a:r>
              <a:rPr lang="en-US" sz="2400" b="1" dirty="0" smtClean="0">
                <a:solidFill>
                  <a:srgbClr val="C00000"/>
                </a:solidFill>
              </a:rPr>
              <a:t> posts sanctioned     </a:t>
            </a:r>
            <a:r>
              <a:rPr lang="en-US" sz="1600" b="1" dirty="0" smtClean="0">
                <a:solidFill>
                  <a:srgbClr val="C00000"/>
                </a:solidFill>
              </a:rPr>
              <a:t>- </a:t>
            </a:r>
            <a:r>
              <a:rPr lang="en-US" sz="2400" b="1" dirty="0" smtClean="0">
                <a:solidFill>
                  <a:srgbClr val="C00000"/>
                </a:solidFill>
              </a:rPr>
              <a:t>03</a:t>
            </a:r>
            <a:endParaRPr lang="en-US" sz="1600" b="1" dirty="0" smtClean="0">
              <a:solidFill>
                <a:srgbClr val="C00000"/>
              </a:solidFill>
            </a:endParaRPr>
          </a:p>
          <a:p>
            <a:pPr marL="342900" indent="-342900"/>
            <a:r>
              <a:rPr lang="en-US" sz="1600" b="1" dirty="0" smtClean="0"/>
              <a:t>                       </a:t>
            </a:r>
          </a:p>
          <a:p>
            <a:pPr marL="342900" indent="-342900"/>
            <a:r>
              <a:rPr lang="en-US" b="1" dirty="0" smtClean="0">
                <a:solidFill>
                  <a:srgbClr val="3333FF"/>
                </a:solidFill>
              </a:rPr>
              <a:t>                      </a:t>
            </a:r>
            <a:r>
              <a:rPr lang="en-US" b="1" dirty="0" smtClean="0">
                <a:solidFill>
                  <a:srgbClr val="7030A0"/>
                </a:solidFill>
              </a:rPr>
              <a:t>Working          - </a:t>
            </a:r>
            <a:r>
              <a:rPr lang="en-US" sz="2400" b="1" dirty="0" smtClean="0">
                <a:solidFill>
                  <a:srgbClr val="7030A0"/>
                </a:solidFill>
              </a:rPr>
              <a:t>01</a:t>
            </a:r>
            <a:endParaRPr lang="en-US" sz="1600" b="1" dirty="0" smtClean="0">
              <a:solidFill>
                <a:srgbClr val="7030A0"/>
              </a:solidFill>
            </a:endParaRPr>
          </a:p>
          <a:p>
            <a:pPr marL="342900" indent="-342900"/>
            <a:r>
              <a:rPr lang="en-US" sz="1600" b="1" dirty="0" smtClean="0">
                <a:solidFill>
                  <a:srgbClr val="7030A0"/>
                </a:solidFill>
              </a:rPr>
              <a:t>                         Vacant                - </a:t>
            </a:r>
            <a:r>
              <a:rPr lang="en-US" sz="2400" b="1" dirty="0" smtClean="0">
                <a:solidFill>
                  <a:srgbClr val="7030A0"/>
                </a:solidFill>
              </a:rPr>
              <a:t>02 </a:t>
            </a:r>
            <a:endParaRPr lang="en-US" sz="1600" b="1" dirty="0" smtClean="0">
              <a:solidFill>
                <a:srgbClr val="7030A0"/>
              </a:solidFill>
            </a:endParaRPr>
          </a:p>
          <a:p>
            <a:pPr marL="342900" indent="-342900"/>
            <a:r>
              <a:rPr lang="en-US" b="1" dirty="0" smtClean="0">
                <a:solidFill>
                  <a:srgbClr val="3333FF"/>
                </a:solidFill>
              </a:rPr>
              <a:t>   </a:t>
            </a:r>
          </a:p>
          <a:p>
            <a:pPr marL="342900" indent="-342900"/>
            <a:r>
              <a:rPr lang="en-US" sz="2400" b="1" dirty="0" smtClean="0">
                <a:solidFill>
                  <a:srgbClr val="C00000"/>
                </a:solidFill>
              </a:rPr>
              <a:t>B.   Existing work load of Department</a:t>
            </a:r>
          </a:p>
          <a:p>
            <a:pPr marL="342900" indent="-342900"/>
            <a:endParaRPr lang="en-US" b="1" dirty="0" smtClean="0"/>
          </a:p>
          <a:p>
            <a:pPr marL="342900" indent="-342900"/>
            <a:r>
              <a:rPr lang="en-US" b="1" dirty="0" smtClean="0">
                <a:solidFill>
                  <a:srgbClr val="7030A0"/>
                </a:solidFill>
              </a:rPr>
              <a:t>                             </a:t>
            </a:r>
            <a:r>
              <a:rPr lang="en-US" sz="2400" b="1" dirty="0" smtClean="0">
                <a:solidFill>
                  <a:srgbClr val="7030A0"/>
                </a:solidFill>
              </a:rPr>
              <a:t>I  </a:t>
            </a:r>
            <a:r>
              <a:rPr lang="en-US" sz="2000" b="1" dirty="0" smtClean="0">
                <a:solidFill>
                  <a:srgbClr val="7030A0"/>
                </a:solidFill>
              </a:rPr>
              <a:t>BA		 -   4 Hrs</a:t>
            </a:r>
          </a:p>
          <a:p>
            <a:pPr marL="342900" indent="-342900"/>
            <a:r>
              <a:rPr lang="en-US" sz="2000" b="1" dirty="0" smtClean="0">
                <a:solidFill>
                  <a:srgbClr val="7030A0"/>
                </a:solidFill>
              </a:rPr>
              <a:t>                          II  BA		 -   4 Hrs</a:t>
            </a:r>
          </a:p>
          <a:p>
            <a:pPr marL="342900" indent="-342900"/>
            <a:r>
              <a:rPr lang="en-US" sz="2000" b="1" dirty="0" smtClean="0">
                <a:solidFill>
                  <a:srgbClr val="7030A0"/>
                </a:solidFill>
              </a:rPr>
              <a:t>                           I  B.com	 -   4 Hrs</a:t>
            </a:r>
          </a:p>
          <a:p>
            <a:pPr marL="342900" indent="-342900"/>
            <a:r>
              <a:rPr lang="en-US" sz="2000" b="1" dirty="0" smtClean="0">
                <a:solidFill>
                  <a:srgbClr val="7030A0"/>
                </a:solidFill>
              </a:rPr>
              <a:t>                          II  B.com</a:t>
            </a:r>
            <a:r>
              <a:rPr lang="en-US" sz="1600" b="1" dirty="0" smtClean="0">
                <a:solidFill>
                  <a:srgbClr val="7030A0"/>
                </a:solidFill>
              </a:rPr>
              <a:t> 	  </a:t>
            </a:r>
            <a:r>
              <a:rPr lang="en-US" sz="2000" b="1" dirty="0" smtClean="0">
                <a:solidFill>
                  <a:srgbClr val="7030A0"/>
                </a:solidFill>
              </a:rPr>
              <a:t>-   4 Hrs</a:t>
            </a:r>
            <a:endParaRPr lang="en-US" sz="1600" b="1" dirty="0" smtClean="0">
              <a:solidFill>
                <a:srgbClr val="7030A0"/>
              </a:solidFill>
            </a:endParaRPr>
          </a:p>
          <a:p>
            <a:pPr marL="342900" indent="-342900"/>
            <a:endParaRPr lang="en-US" sz="1600" b="1" i="1" dirty="0" smtClean="0"/>
          </a:p>
          <a:p>
            <a:pPr marL="342900" indent="-342900"/>
            <a:r>
              <a:rPr lang="en-US" sz="1600" b="1" i="1" dirty="0" smtClean="0"/>
              <a:t>                                    TOTAL    </a:t>
            </a:r>
            <a:r>
              <a:rPr lang="en-US" b="1" dirty="0" smtClean="0"/>
              <a:t>-</a:t>
            </a:r>
            <a:r>
              <a:rPr lang="en-US" sz="2400" b="1" i="1" dirty="0" smtClean="0">
                <a:solidFill>
                  <a:srgbClr val="7030A0"/>
                </a:solidFill>
              </a:rPr>
              <a:t>16</a:t>
            </a:r>
            <a:r>
              <a:rPr lang="en-US" sz="2400" b="1" i="1" dirty="0" smtClean="0">
                <a:solidFill>
                  <a:srgbClr val="002060"/>
                </a:solidFill>
              </a:rPr>
              <a:t> Hrs per week</a:t>
            </a:r>
            <a:endParaRPr lang="en-US" b="1" i="1" dirty="0" smtClean="0">
              <a:solidFill>
                <a:srgbClr val="002060"/>
              </a:solidFill>
            </a:endParaRPr>
          </a:p>
          <a:p>
            <a:pPr marL="342900" indent="-342900"/>
            <a:endParaRPr lang="en-US" b="1" dirty="0" smtClean="0"/>
          </a:p>
          <a:p>
            <a:pPr marL="342900" indent="-342900"/>
            <a:r>
              <a:rPr lang="en-US" b="1" dirty="0" smtClean="0">
                <a:solidFill>
                  <a:srgbClr val="C00000"/>
                </a:solidFill>
              </a:rPr>
              <a:t>C. Distribution of work-load for permanent faculty</a:t>
            </a:r>
          </a:p>
          <a:p>
            <a:pPr marL="342900" indent="-342900"/>
            <a:r>
              <a:rPr lang="en-US" b="1" i="1" dirty="0" smtClean="0">
                <a:solidFill>
                  <a:srgbClr val="002060"/>
                </a:solidFill>
              </a:rPr>
              <a:t>                                          - 16 Hrs </a:t>
            </a:r>
          </a:p>
          <a:p>
            <a:pPr marL="342900" indent="-342900"/>
            <a:r>
              <a:rPr lang="en-US" b="1" dirty="0" smtClean="0">
                <a:solidFill>
                  <a:srgbClr val="C00000"/>
                </a:solidFill>
              </a:rPr>
              <a:t>D. Distribution of work-load for guest faculty</a:t>
            </a:r>
          </a:p>
          <a:p>
            <a:pPr marL="342900" indent="-342900"/>
            <a:r>
              <a:rPr lang="en-US" b="1" i="1" dirty="0" smtClean="0">
                <a:solidFill>
                  <a:srgbClr val="002060"/>
                </a:solidFill>
              </a:rPr>
              <a:t>                                          - NA</a:t>
            </a:r>
          </a:p>
          <a:p>
            <a:pPr marL="342900" indent="-342900"/>
            <a:endParaRPr lang="en-US" b="1"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par>
                                <p:cTn id="14" presetID="6" presetClass="entr" presetSubtype="16"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 grpId="0"/>
      <p:bldP spid="3"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a:off x="990600" y="152400"/>
            <a:ext cx="7391400" cy="1447800"/>
          </a:xfrm>
          <a:prstGeom prst="homePlate">
            <a:avLst/>
          </a:prstGeom>
        </p:spPr>
        <p:style>
          <a:lnRef idx="1">
            <a:schemeClr val="accent3"/>
          </a:lnRef>
          <a:fillRef idx="2">
            <a:schemeClr val="accent3"/>
          </a:fillRef>
          <a:effectRef idx="1">
            <a:schemeClr val="accent3"/>
          </a:effectRef>
          <a:fontRef idx="minor">
            <a:schemeClr val="dk1"/>
          </a:fontRef>
        </p:style>
        <p:txBody>
          <a:bodyPr rtlCol="0" anchor="ctr"/>
          <a:lstStyle/>
          <a:p>
            <a:pPr lvl="0" algn="ctr"/>
            <a:endParaRPr lang="en-US" sz="3200" b="1" dirty="0" smtClean="0">
              <a:solidFill>
                <a:srgbClr val="002060"/>
              </a:solidFill>
            </a:endParaRPr>
          </a:p>
          <a:p>
            <a:pPr lvl="0" algn="ctr"/>
            <a:r>
              <a:rPr lang="en-US" sz="3200" b="1" dirty="0" smtClean="0">
                <a:solidFill>
                  <a:srgbClr val="002060"/>
                </a:solidFill>
              </a:rPr>
              <a:t>10. Students Strength of </a:t>
            </a:r>
          </a:p>
          <a:p>
            <a:pPr lvl="0" algn="ctr"/>
            <a:r>
              <a:rPr lang="en-US" sz="2800" b="1" dirty="0" smtClean="0">
                <a:solidFill>
                  <a:srgbClr val="002060"/>
                </a:solidFill>
              </a:rPr>
              <a:t>B.A/</a:t>
            </a:r>
            <a:r>
              <a:rPr lang="en-US" sz="2800" b="1" dirty="0" err="1" smtClean="0">
                <a:solidFill>
                  <a:srgbClr val="002060"/>
                </a:solidFill>
              </a:rPr>
              <a:t>B.Com</a:t>
            </a:r>
            <a:r>
              <a:rPr lang="en-US" sz="2800" b="1" dirty="0" smtClean="0">
                <a:solidFill>
                  <a:srgbClr val="002060"/>
                </a:solidFill>
              </a:rPr>
              <a:t> </a:t>
            </a:r>
            <a:r>
              <a:rPr lang="en-US" sz="2800" b="1" dirty="0" err="1" smtClean="0">
                <a:solidFill>
                  <a:srgbClr val="002060"/>
                </a:solidFill>
              </a:rPr>
              <a:t>Courese</a:t>
            </a:r>
            <a:endParaRPr lang="en-US" sz="2800" b="1" dirty="0" smtClean="0">
              <a:solidFill>
                <a:srgbClr val="002060"/>
              </a:solidFill>
            </a:endParaRPr>
          </a:p>
          <a:p>
            <a:pPr lvl="0" algn="ctr"/>
            <a:r>
              <a:rPr lang="en-US" sz="2000" b="1" dirty="0" smtClean="0">
                <a:solidFill>
                  <a:srgbClr val="002060"/>
                </a:solidFill>
              </a:rPr>
              <a:t>(2017-18 to 2021-22)</a:t>
            </a:r>
            <a:r>
              <a:rPr lang="en-US" sz="1200" dirty="0" smtClean="0">
                <a:solidFill>
                  <a:srgbClr val="002060"/>
                </a:solidFill>
              </a:rPr>
              <a:t> </a:t>
            </a:r>
          </a:p>
          <a:p>
            <a:pPr algn="ctr"/>
            <a:endParaRPr lang="en-US" dirty="0"/>
          </a:p>
        </p:txBody>
      </p:sp>
      <p:graphicFrame>
        <p:nvGraphicFramePr>
          <p:cNvPr id="8" name="Table 7"/>
          <p:cNvGraphicFramePr>
            <a:graphicFrameLocks noGrp="1"/>
          </p:cNvGraphicFramePr>
          <p:nvPr/>
        </p:nvGraphicFramePr>
        <p:xfrm>
          <a:off x="1371600" y="1905000"/>
          <a:ext cx="7315200" cy="4552406"/>
        </p:xfrm>
        <a:graphic>
          <a:graphicData uri="http://schemas.openxmlformats.org/drawingml/2006/table">
            <a:tbl>
              <a:tblPr firstRow="1" bandRow="1">
                <a:tableStyleId>{5C22544A-7EE6-4342-B048-85BDC9FD1C3A}</a:tableStyleId>
              </a:tblPr>
              <a:tblGrid>
                <a:gridCol w="1219200"/>
                <a:gridCol w="1219200"/>
                <a:gridCol w="1219200"/>
                <a:gridCol w="1219200"/>
                <a:gridCol w="1219200"/>
                <a:gridCol w="1219200"/>
              </a:tblGrid>
              <a:tr h="491218">
                <a:tc>
                  <a:txBody>
                    <a:bodyPr/>
                    <a:lstStyle/>
                    <a:p>
                      <a:pPr algn="ctr"/>
                      <a:r>
                        <a:rPr lang="en-US" sz="1600" dirty="0" smtClean="0"/>
                        <a:t>CLASS</a:t>
                      </a:r>
                      <a:r>
                        <a:rPr lang="en-US" baseline="0" dirty="0" smtClean="0"/>
                        <a:t> </a:t>
                      </a:r>
                      <a:endParaRPr lang="en-US" dirty="0"/>
                    </a:p>
                  </a:txBody>
                  <a:tcPr/>
                </a:tc>
                <a:tc>
                  <a:txBody>
                    <a:bodyPr/>
                    <a:lstStyle/>
                    <a:p>
                      <a:pPr algn="ctr"/>
                      <a:r>
                        <a:rPr lang="en-US" dirty="0" smtClean="0"/>
                        <a:t>2017-18</a:t>
                      </a:r>
                      <a:endParaRPr lang="en-US" dirty="0"/>
                    </a:p>
                  </a:txBody>
                  <a:tcPr/>
                </a:tc>
                <a:tc>
                  <a:txBody>
                    <a:bodyPr/>
                    <a:lstStyle/>
                    <a:p>
                      <a:pPr algn="ctr"/>
                      <a:r>
                        <a:rPr lang="en-US" dirty="0" smtClean="0"/>
                        <a:t>2018-19</a:t>
                      </a:r>
                      <a:endParaRPr lang="en-US" dirty="0"/>
                    </a:p>
                  </a:txBody>
                  <a:tcPr/>
                </a:tc>
                <a:tc>
                  <a:txBody>
                    <a:bodyPr/>
                    <a:lstStyle/>
                    <a:p>
                      <a:r>
                        <a:rPr lang="en-US" dirty="0" smtClean="0"/>
                        <a:t>2019-20</a:t>
                      </a:r>
                      <a:endParaRPr lang="en-US" dirty="0"/>
                    </a:p>
                  </a:txBody>
                  <a:tcPr/>
                </a:tc>
                <a:tc>
                  <a:txBody>
                    <a:bodyPr/>
                    <a:lstStyle/>
                    <a:p>
                      <a:r>
                        <a:rPr lang="en-US" dirty="0" smtClean="0"/>
                        <a:t>2020-21</a:t>
                      </a:r>
                      <a:endParaRPr lang="en-US" dirty="0"/>
                    </a:p>
                  </a:txBody>
                  <a:tcPr/>
                </a:tc>
                <a:tc>
                  <a:txBody>
                    <a:bodyPr/>
                    <a:lstStyle/>
                    <a:p>
                      <a:r>
                        <a:rPr lang="en-US" dirty="0" smtClean="0"/>
                        <a:t>2021-22</a:t>
                      </a:r>
                      <a:endParaRPr lang="en-US" dirty="0"/>
                    </a:p>
                  </a:txBody>
                  <a:tcPr/>
                </a:tc>
              </a:tr>
              <a:tr h="579120">
                <a:tc>
                  <a:txBody>
                    <a:bodyPr/>
                    <a:lstStyle/>
                    <a:p>
                      <a:pPr marL="342900" indent="-342900" algn="ctr"/>
                      <a:r>
                        <a:rPr lang="en-US" b="1" dirty="0" smtClean="0">
                          <a:solidFill>
                            <a:srgbClr val="002060"/>
                          </a:solidFill>
                        </a:rPr>
                        <a:t> I</a:t>
                      </a:r>
                      <a:r>
                        <a:rPr lang="en-US" b="1" baseline="0" dirty="0" smtClean="0">
                          <a:solidFill>
                            <a:srgbClr val="002060"/>
                          </a:solidFill>
                        </a:rPr>
                        <a:t> </a:t>
                      </a:r>
                      <a:r>
                        <a:rPr lang="en-US" b="1" dirty="0" smtClean="0">
                          <a:solidFill>
                            <a:srgbClr val="002060"/>
                          </a:solidFill>
                        </a:rPr>
                        <a:t>BA </a:t>
                      </a:r>
                    </a:p>
                    <a:p>
                      <a:pPr marL="342900" indent="-342900"/>
                      <a:r>
                        <a:rPr lang="en-US" b="1" dirty="0" smtClean="0">
                          <a:solidFill>
                            <a:srgbClr val="002060"/>
                          </a:solidFill>
                        </a:rPr>
                        <a:t>       </a:t>
                      </a:r>
                    </a:p>
                  </a:txBody>
                  <a:tcPr/>
                </a:tc>
                <a:tc>
                  <a:txBody>
                    <a:bodyPr/>
                    <a:lstStyle/>
                    <a:p>
                      <a:pPr algn="ctr"/>
                      <a:r>
                        <a:rPr lang="en-US" b="1" dirty="0" smtClean="0">
                          <a:solidFill>
                            <a:srgbClr val="002060"/>
                          </a:solidFill>
                        </a:rPr>
                        <a:t>45</a:t>
                      </a:r>
                      <a:endParaRPr lang="en-US" b="1" dirty="0">
                        <a:solidFill>
                          <a:srgbClr val="002060"/>
                        </a:solidFill>
                      </a:endParaRPr>
                    </a:p>
                  </a:txBody>
                  <a:tcPr/>
                </a:tc>
                <a:tc>
                  <a:txBody>
                    <a:bodyPr/>
                    <a:lstStyle/>
                    <a:p>
                      <a:pPr algn="ctr"/>
                      <a:r>
                        <a:rPr lang="en-US" b="1" dirty="0" smtClean="0">
                          <a:solidFill>
                            <a:srgbClr val="002060"/>
                          </a:solidFill>
                        </a:rPr>
                        <a:t>62</a:t>
                      </a:r>
                      <a:endParaRPr lang="en-US" b="1" dirty="0">
                        <a:solidFill>
                          <a:srgbClr val="002060"/>
                        </a:solidFill>
                      </a:endParaRPr>
                    </a:p>
                  </a:txBody>
                  <a:tcPr/>
                </a:tc>
                <a:tc>
                  <a:txBody>
                    <a:bodyPr/>
                    <a:lstStyle/>
                    <a:p>
                      <a:pPr algn="ctr"/>
                      <a:r>
                        <a:rPr lang="en-US" b="1" dirty="0" smtClean="0">
                          <a:solidFill>
                            <a:srgbClr val="002060"/>
                          </a:solidFill>
                        </a:rPr>
                        <a:t>56</a:t>
                      </a:r>
                      <a:endParaRPr lang="en-US" b="1" dirty="0">
                        <a:solidFill>
                          <a:srgbClr val="002060"/>
                        </a:solidFill>
                      </a:endParaRPr>
                    </a:p>
                  </a:txBody>
                  <a:tcPr/>
                </a:tc>
                <a:tc>
                  <a:txBody>
                    <a:bodyPr/>
                    <a:lstStyle/>
                    <a:p>
                      <a:pPr algn="ctr"/>
                      <a:r>
                        <a:rPr lang="en-US" b="1" dirty="0" smtClean="0">
                          <a:solidFill>
                            <a:srgbClr val="002060"/>
                          </a:solidFill>
                        </a:rPr>
                        <a:t>51</a:t>
                      </a:r>
                      <a:endParaRPr lang="en-US" b="1" dirty="0">
                        <a:solidFill>
                          <a:srgbClr val="002060"/>
                        </a:solidFill>
                      </a:endParaRPr>
                    </a:p>
                  </a:txBody>
                  <a:tcPr/>
                </a:tc>
                <a:tc>
                  <a:txBody>
                    <a:bodyPr/>
                    <a:lstStyle/>
                    <a:p>
                      <a:pPr algn="ctr"/>
                      <a:r>
                        <a:rPr lang="en-US" b="1" dirty="0" smtClean="0">
                          <a:solidFill>
                            <a:srgbClr val="002060"/>
                          </a:solidFill>
                        </a:rPr>
                        <a:t>50</a:t>
                      </a:r>
                      <a:endParaRPr lang="en-US" b="1" dirty="0">
                        <a:solidFill>
                          <a:srgbClr val="002060"/>
                        </a:solidFill>
                      </a:endParaRPr>
                    </a:p>
                  </a:txBody>
                  <a:tcPr/>
                </a:tc>
              </a:tr>
              <a:tr h="491218">
                <a:tc>
                  <a:txBody>
                    <a:bodyPr/>
                    <a:lstStyle/>
                    <a:p>
                      <a:pPr algn="ctr"/>
                      <a:r>
                        <a:rPr lang="en-US" b="1" dirty="0" smtClean="0">
                          <a:solidFill>
                            <a:srgbClr val="002060"/>
                          </a:solidFill>
                        </a:rPr>
                        <a:t>II</a:t>
                      </a:r>
                      <a:r>
                        <a:rPr lang="en-US" b="1" baseline="0" dirty="0" smtClean="0">
                          <a:solidFill>
                            <a:srgbClr val="002060"/>
                          </a:solidFill>
                        </a:rPr>
                        <a:t> </a:t>
                      </a:r>
                      <a:r>
                        <a:rPr lang="en-US" b="1" dirty="0" smtClean="0">
                          <a:solidFill>
                            <a:srgbClr val="002060"/>
                          </a:solidFill>
                        </a:rPr>
                        <a:t>BA</a:t>
                      </a:r>
                      <a:endParaRPr lang="en-US" dirty="0">
                        <a:solidFill>
                          <a:srgbClr val="002060"/>
                        </a:solidFill>
                      </a:endParaRPr>
                    </a:p>
                  </a:txBody>
                  <a:tcPr/>
                </a:tc>
                <a:tc>
                  <a:txBody>
                    <a:bodyPr/>
                    <a:lstStyle/>
                    <a:p>
                      <a:pPr algn="ctr"/>
                      <a:r>
                        <a:rPr lang="en-US" b="1" dirty="0" smtClean="0">
                          <a:solidFill>
                            <a:srgbClr val="002060"/>
                          </a:solidFill>
                        </a:rPr>
                        <a:t>25</a:t>
                      </a:r>
                      <a:endParaRPr lang="en-US" b="1" dirty="0">
                        <a:solidFill>
                          <a:srgbClr val="002060"/>
                        </a:solidFill>
                      </a:endParaRPr>
                    </a:p>
                  </a:txBody>
                  <a:tcPr/>
                </a:tc>
                <a:tc>
                  <a:txBody>
                    <a:bodyPr/>
                    <a:lstStyle/>
                    <a:p>
                      <a:pPr algn="ctr"/>
                      <a:r>
                        <a:rPr lang="en-US" b="1" dirty="0" smtClean="0">
                          <a:solidFill>
                            <a:srgbClr val="002060"/>
                          </a:solidFill>
                        </a:rPr>
                        <a:t>44</a:t>
                      </a:r>
                      <a:endParaRPr lang="en-US" b="1" dirty="0">
                        <a:solidFill>
                          <a:srgbClr val="002060"/>
                        </a:solidFill>
                      </a:endParaRPr>
                    </a:p>
                  </a:txBody>
                  <a:tcPr/>
                </a:tc>
                <a:tc>
                  <a:txBody>
                    <a:bodyPr/>
                    <a:lstStyle/>
                    <a:p>
                      <a:pPr algn="ctr"/>
                      <a:r>
                        <a:rPr lang="en-US" b="1" dirty="0" smtClean="0">
                          <a:solidFill>
                            <a:srgbClr val="002060"/>
                          </a:solidFill>
                        </a:rPr>
                        <a:t>46</a:t>
                      </a:r>
                      <a:endParaRPr lang="en-US" b="1" dirty="0">
                        <a:solidFill>
                          <a:srgbClr val="002060"/>
                        </a:solidFill>
                      </a:endParaRPr>
                    </a:p>
                  </a:txBody>
                  <a:tcPr/>
                </a:tc>
                <a:tc>
                  <a:txBody>
                    <a:bodyPr/>
                    <a:lstStyle/>
                    <a:p>
                      <a:pPr algn="ctr"/>
                      <a:r>
                        <a:rPr lang="en-US" b="1" dirty="0" smtClean="0">
                          <a:solidFill>
                            <a:srgbClr val="002060"/>
                          </a:solidFill>
                        </a:rPr>
                        <a:t>45</a:t>
                      </a:r>
                      <a:endParaRPr lang="en-US" b="1" dirty="0">
                        <a:solidFill>
                          <a:srgbClr val="002060"/>
                        </a:solidFill>
                      </a:endParaRPr>
                    </a:p>
                  </a:txBody>
                  <a:tcPr/>
                </a:tc>
                <a:tc>
                  <a:txBody>
                    <a:bodyPr/>
                    <a:lstStyle/>
                    <a:p>
                      <a:pPr algn="ctr"/>
                      <a:r>
                        <a:rPr lang="en-US" b="1" dirty="0" smtClean="0">
                          <a:solidFill>
                            <a:srgbClr val="002060"/>
                          </a:solidFill>
                        </a:rPr>
                        <a:t>41</a:t>
                      </a:r>
                      <a:endParaRPr lang="en-US" b="1" dirty="0">
                        <a:solidFill>
                          <a:srgbClr val="002060"/>
                        </a:solidFill>
                      </a:endParaRPr>
                    </a:p>
                  </a:txBody>
                  <a:tcPr/>
                </a:tc>
              </a:tr>
              <a:tr h="491218">
                <a:tc>
                  <a:txBody>
                    <a:bodyPr/>
                    <a:lstStyle/>
                    <a:p>
                      <a:pPr marL="342900" indent="-342900"/>
                      <a:r>
                        <a:rPr lang="en-US" b="1" baseline="0" dirty="0" smtClean="0">
                          <a:solidFill>
                            <a:srgbClr val="FF0000"/>
                          </a:solidFill>
                        </a:rPr>
                        <a:t>    </a:t>
                      </a:r>
                      <a:r>
                        <a:rPr lang="en-US" b="1" dirty="0" smtClean="0">
                          <a:solidFill>
                            <a:srgbClr val="FF0000"/>
                          </a:solidFill>
                        </a:rPr>
                        <a:t>Total</a:t>
                      </a:r>
                    </a:p>
                  </a:txBody>
                  <a:tcPr/>
                </a:tc>
                <a:tc>
                  <a:txBody>
                    <a:bodyPr/>
                    <a:lstStyle/>
                    <a:p>
                      <a:pPr algn="ctr"/>
                      <a:r>
                        <a:rPr lang="en-US" b="1" dirty="0" smtClean="0">
                          <a:solidFill>
                            <a:srgbClr val="FF0000"/>
                          </a:solidFill>
                        </a:rPr>
                        <a:t>70</a:t>
                      </a:r>
                      <a:endParaRPr lang="en-US" b="1" dirty="0">
                        <a:solidFill>
                          <a:srgbClr val="FF0000"/>
                        </a:solidFill>
                      </a:endParaRPr>
                    </a:p>
                  </a:txBody>
                  <a:tcPr/>
                </a:tc>
                <a:tc>
                  <a:txBody>
                    <a:bodyPr/>
                    <a:lstStyle/>
                    <a:p>
                      <a:pPr algn="ctr"/>
                      <a:r>
                        <a:rPr lang="en-US" b="1" dirty="0" smtClean="0">
                          <a:solidFill>
                            <a:srgbClr val="FF0000"/>
                          </a:solidFill>
                        </a:rPr>
                        <a:t>106</a:t>
                      </a:r>
                      <a:endParaRPr lang="en-US" b="1" dirty="0">
                        <a:solidFill>
                          <a:srgbClr val="FF0000"/>
                        </a:solidFill>
                      </a:endParaRPr>
                    </a:p>
                  </a:txBody>
                  <a:tcPr/>
                </a:tc>
                <a:tc>
                  <a:txBody>
                    <a:bodyPr/>
                    <a:lstStyle/>
                    <a:p>
                      <a:pPr algn="ctr"/>
                      <a:r>
                        <a:rPr lang="en-US" b="1" dirty="0" smtClean="0">
                          <a:solidFill>
                            <a:srgbClr val="FF0000"/>
                          </a:solidFill>
                        </a:rPr>
                        <a:t>102</a:t>
                      </a:r>
                      <a:endParaRPr lang="en-US" b="1" dirty="0">
                        <a:solidFill>
                          <a:srgbClr val="FF0000"/>
                        </a:solidFill>
                      </a:endParaRPr>
                    </a:p>
                  </a:txBody>
                  <a:tcPr/>
                </a:tc>
                <a:tc>
                  <a:txBody>
                    <a:bodyPr/>
                    <a:lstStyle/>
                    <a:p>
                      <a:pPr algn="ctr"/>
                      <a:r>
                        <a:rPr lang="en-US" b="1" dirty="0" smtClean="0">
                          <a:solidFill>
                            <a:srgbClr val="FF0000"/>
                          </a:solidFill>
                        </a:rPr>
                        <a:t>96</a:t>
                      </a:r>
                      <a:endParaRPr lang="en-US" b="1" dirty="0">
                        <a:solidFill>
                          <a:srgbClr val="FF0000"/>
                        </a:solidFill>
                      </a:endParaRPr>
                    </a:p>
                  </a:txBody>
                  <a:tcPr/>
                </a:tc>
                <a:tc>
                  <a:txBody>
                    <a:bodyPr/>
                    <a:lstStyle/>
                    <a:p>
                      <a:pPr algn="ctr"/>
                      <a:r>
                        <a:rPr lang="en-US" b="1" dirty="0" smtClean="0">
                          <a:solidFill>
                            <a:srgbClr val="FF0000"/>
                          </a:solidFill>
                        </a:rPr>
                        <a:t>91</a:t>
                      </a:r>
                      <a:endParaRPr lang="en-US" b="1" dirty="0">
                        <a:solidFill>
                          <a:srgbClr val="FF0000"/>
                        </a:solidFill>
                      </a:endParaRPr>
                    </a:p>
                  </a:txBody>
                  <a:tcPr/>
                </a:tc>
              </a:tr>
              <a:tr h="491218">
                <a:tc>
                  <a:txBody>
                    <a:bodyPr/>
                    <a:lstStyle/>
                    <a:p>
                      <a:pPr algn="ctr"/>
                      <a:r>
                        <a:rPr lang="en-US" b="1" dirty="0" smtClean="0">
                          <a:solidFill>
                            <a:srgbClr val="002060"/>
                          </a:solidFill>
                        </a:rPr>
                        <a:t> I</a:t>
                      </a:r>
                      <a:r>
                        <a:rPr lang="en-US" b="1" baseline="0" dirty="0" smtClean="0">
                          <a:solidFill>
                            <a:srgbClr val="002060"/>
                          </a:solidFill>
                        </a:rPr>
                        <a:t> </a:t>
                      </a:r>
                      <a:r>
                        <a:rPr lang="en-US" b="1" dirty="0" smtClean="0">
                          <a:solidFill>
                            <a:srgbClr val="002060"/>
                          </a:solidFill>
                        </a:rPr>
                        <a:t>B.com</a:t>
                      </a:r>
                      <a:endParaRPr lang="en-US" dirty="0">
                        <a:solidFill>
                          <a:srgbClr val="002060"/>
                        </a:solidFill>
                      </a:endParaRPr>
                    </a:p>
                  </a:txBody>
                  <a:tcPr/>
                </a:tc>
                <a:tc>
                  <a:txBody>
                    <a:bodyPr/>
                    <a:lstStyle/>
                    <a:p>
                      <a:pPr algn="ctr"/>
                      <a:r>
                        <a:rPr lang="en-US" b="1" dirty="0" smtClean="0">
                          <a:solidFill>
                            <a:srgbClr val="002060"/>
                          </a:solidFill>
                        </a:rPr>
                        <a:t>80</a:t>
                      </a:r>
                      <a:endParaRPr lang="en-US" b="1" dirty="0">
                        <a:solidFill>
                          <a:srgbClr val="002060"/>
                        </a:solidFill>
                      </a:endParaRPr>
                    </a:p>
                  </a:txBody>
                  <a:tcPr/>
                </a:tc>
                <a:tc>
                  <a:txBody>
                    <a:bodyPr/>
                    <a:lstStyle/>
                    <a:p>
                      <a:pPr algn="ctr"/>
                      <a:r>
                        <a:rPr lang="en-US" b="1" dirty="0" smtClean="0">
                          <a:solidFill>
                            <a:srgbClr val="002060"/>
                          </a:solidFill>
                        </a:rPr>
                        <a:t>58</a:t>
                      </a:r>
                      <a:endParaRPr lang="en-US" b="1" dirty="0">
                        <a:solidFill>
                          <a:srgbClr val="002060"/>
                        </a:solidFill>
                      </a:endParaRPr>
                    </a:p>
                  </a:txBody>
                  <a:tcPr/>
                </a:tc>
                <a:tc>
                  <a:txBody>
                    <a:bodyPr/>
                    <a:lstStyle/>
                    <a:p>
                      <a:pPr algn="ctr"/>
                      <a:r>
                        <a:rPr lang="en-US" b="1" dirty="0" smtClean="0">
                          <a:solidFill>
                            <a:srgbClr val="002060"/>
                          </a:solidFill>
                        </a:rPr>
                        <a:t>52</a:t>
                      </a:r>
                      <a:endParaRPr lang="en-US" b="1" dirty="0">
                        <a:solidFill>
                          <a:srgbClr val="002060"/>
                        </a:solidFill>
                      </a:endParaRPr>
                    </a:p>
                  </a:txBody>
                  <a:tcPr/>
                </a:tc>
                <a:tc>
                  <a:txBody>
                    <a:bodyPr/>
                    <a:lstStyle/>
                    <a:p>
                      <a:pPr algn="ctr"/>
                      <a:r>
                        <a:rPr lang="en-US" b="1" dirty="0" smtClean="0">
                          <a:solidFill>
                            <a:srgbClr val="002060"/>
                          </a:solidFill>
                        </a:rPr>
                        <a:t>47</a:t>
                      </a:r>
                      <a:endParaRPr lang="en-US" b="1" dirty="0">
                        <a:solidFill>
                          <a:srgbClr val="002060"/>
                        </a:solidFill>
                      </a:endParaRPr>
                    </a:p>
                  </a:txBody>
                  <a:tcPr/>
                </a:tc>
                <a:tc>
                  <a:txBody>
                    <a:bodyPr/>
                    <a:lstStyle/>
                    <a:p>
                      <a:pPr algn="ctr"/>
                      <a:r>
                        <a:rPr lang="en-US" b="1" dirty="0" smtClean="0">
                          <a:solidFill>
                            <a:srgbClr val="002060"/>
                          </a:solidFill>
                        </a:rPr>
                        <a:t>65</a:t>
                      </a:r>
                      <a:endParaRPr lang="en-US" b="1" dirty="0">
                        <a:solidFill>
                          <a:srgbClr val="002060"/>
                        </a:solidFill>
                      </a:endParaRPr>
                    </a:p>
                  </a:txBody>
                  <a:tcPr/>
                </a:tc>
              </a:tr>
              <a:tr h="57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2060"/>
                          </a:solidFill>
                        </a:rPr>
                        <a:t>II B.com</a:t>
                      </a:r>
                      <a:endParaRPr lang="en-US" dirty="0" smtClean="0">
                        <a:solidFill>
                          <a:srgbClr val="002060"/>
                        </a:solidFill>
                      </a:endParaRPr>
                    </a:p>
                    <a:p>
                      <a:pPr algn="ctr"/>
                      <a:endParaRPr lang="en-US" dirty="0">
                        <a:solidFill>
                          <a:srgbClr val="002060"/>
                        </a:solidFill>
                      </a:endParaRPr>
                    </a:p>
                  </a:txBody>
                  <a:tcPr/>
                </a:tc>
                <a:tc>
                  <a:txBody>
                    <a:bodyPr/>
                    <a:lstStyle/>
                    <a:p>
                      <a:pPr algn="ctr"/>
                      <a:r>
                        <a:rPr lang="en-US" b="1" dirty="0" smtClean="0">
                          <a:solidFill>
                            <a:srgbClr val="002060"/>
                          </a:solidFill>
                        </a:rPr>
                        <a:t>45</a:t>
                      </a:r>
                      <a:endParaRPr lang="en-US" b="1" dirty="0">
                        <a:solidFill>
                          <a:srgbClr val="002060"/>
                        </a:solidFill>
                      </a:endParaRPr>
                    </a:p>
                  </a:txBody>
                  <a:tcPr/>
                </a:tc>
                <a:tc>
                  <a:txBody>
                    <a:bodyPr/>
                    <a:lstStyle/>
                    <a:p>
                      <a:pPr algn="ctr"/>
                      <a:r>
                        <a:rPr lang="en-US" b="1" dirty="0" smtClean="0">
                          <a:solidFill>
                            <a:srgbClr val="002060"/>
                          </a:solidFill>
                        </a:rPr>
                        <a:t>62</a:t>
                      </a:r>
                      <a:endParaRPr lang="en-US" b="1" dirty="0">
                        <a:solidFill>
                          <a:srgbClr val="002060"/>
                        </a:solidFill>
                      </a:endParaRPr>
                    </a:p>
                  </a:txBody>
                  <a:tcPr/>
                </a:tc>
                <a:tc>
                  <a:txBody>
                    <a:bodyPr/>
                    <a:lstStyle/>
                    <a:p>
                      <a:pPr algn="ctr"/>
                      <a:r>
                        <a:rPr lang="en-US" b="1" dirty="0" smtClean="0">
                          <a:solidFill>
                            <a:srgbClr val="002060"/>
                          </a:solidFill>
                        </a:rPr>
                        <a:t>37</a:t>
                      </a:r>
                      <a:endParaRPr lang="en-US" b="1" dirty="0">
                        <a:solidFill>
                          <a:srgbClr val="002060"/>
                        </a:solidFill>
                      </a:endParaRPr>
                    </a:p>
                  </a:txBody>
                  <a:tcPr/>
                </a:tc>
                <a:tc>
                  <a:txBody>
                    <a:bodyPr/>
                    <a:lstStyle/>
                    <a:p>
                      <a:pPr algn="ctr"/>
                      <a:r>
                        <a:rPr lang="en-US" b="1" dirty="0" smtClean="0">
                          <a:solidFill>
                            <a:srgbClr val="002060"/>
                          </a:solidFill>
                        </a:rPr>
                        <a:t>42</a:t>
                      </a:r>
                      <a:endParaRPr lang="en-US" b="1" dirty="0">
                        <a:solidFill>
                          <a:srgbClr val="002060"/>
                        </a:solidFill>
                      </a:endParaRPr>
                    </a:p>
                  </a:txBody>
                  <a:tcPr/>
                </a:tc>
                <a:tc>
                  <a:txBody>
                    <a:bodyPr/>
                    <a:lstStyle/>
                    <a:p>
                      <a:pPr algn="ctr"/>
                      <a:r>
                        <a:rPr lang="en-US" b="1" dirty="0" smtClean="0">
                          <a:solidFill>
                            <a:srgbClr val="002060"/>
                          </a:solidFill>
                        </a:rPr>
                        <a:t>38</a:t>
                      </a:r>
                      <a:endParaRPr lang="en-US" b="1" dirty="0">
                        <a:solidFill>
                          <a:srgbClr val="002060"/>
                        </a:solidFill>
                      </a:endParaRPr>
                    </a:p>
                  </a:txBody>
                  <a:tcPr/>
                </a:tc>
              </a:tr>
              <a:tr h="39297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rPr>
                        <a:t>Total</a:t>
                      </a:r>
                      <a:endParaRPr lang="en-US" dirty="0" smtClean="0">
                        <a:solidFill>
                          <a:srgbClr val="FF0000"/>
                        </a:solidFill>
                      </a:endParaRPr>
                    </a:p>
                  </a:txBody>
                  <a:tcPr/>
                </a:tc>
                <a:tc>
                  <a:txBody>
                    <a:bodyPr/>
                    <a:lstStyle/>
                    <a:p>
                      <a:pPr algn="ctr"/>
                      <a:r>
                        <a:rPr lang="en-US" b="1" dirty="0" smtClean="0">
                          <a:solidFill>
                            <a:srgbClr val="FF0000"/>
                          </a:solidFill>
                        </a:rPr>
                        <a:t>125</a:t>
                      </a:r>
                      <a:endParaRPr lang="en-US" b="1" dirty="0">
                        <a:solidFill>
                          <a:srgbClr val="FF0000"/>
                        </a:solidFill>
                      </a:endParaRPr>
                    </a:p>
                  </a:txBody>
                  <a:tcPr/>
                </a:tc>
                <a:tc>
                  <a:txBody>
                    <a:bodyPr/>
                    <a:lstStyle/>
                    <a:p>
                      <a:pPr algn="ctr"/>
                      <a:r>
                        <a:rPr lang="en-US" b="1" dirty="0" smtClean="0">
                          <a:solidFill>
                            <a:srgbClr val="FF0000"/>
                          </a:solidFill>
                        </a:rPr>
                        <a:t>142</a:t>
                      </a:r>
                      <a:endParaRPr lang="en-US" b="1" dirty="0">
                        <a:solidFill>
                          <a:srgbClr val="FF0000"/>
                        </a:solidFill>
                      </a:endParaRPr>
                    </a:p>
                  </a:txBody>
                  <a:tcPr/>
                </a:tc>
                <a:tc>
                  <a:txBody>
                    <a:bodyPr/>
                    <a:lstStyle/>
                    <a:p>
                      <a:pPr algn="ctr"/>
                      <a:r>
                        <a:rPr lang="en-US" b="1" dirty="0" smtClean="0">
                          <a:solidFill>
                            <a:srgbClr val="FF0000"/>
                          </a:solidFill>
                        </a:rPr>
                        <a:t>89</a:t>
                      </a:r>
                      <a:endParaRPr lang="en-US" b="1" dirty="0">
                        <a:solidFill>
                          <a:srgbClr val="FF0000"/>
                        </a:solidFill>
                      </a:endParaRPr>
                    </a:p>
                  </a:txBody>
                  <a:tcPr/>
                </a:tc>
                <a:tc>
                  <a:txBody>
                    <a:bodyPr/>
                    <a:lstStyle/>
                    <a:p>
                      <a:pPr algn="ctr"/>
                      <a:r>
                        <a:rPr lang="en-US" b="1" dirty="0" smtClean="0">
                          <a:solidFill>
                            <a:srgbClr val="FF0000"/>
                          </a:solidFill>
                        </a:rPr>
                        <a:t>89</a:t>
                      </a:r>
                      <a:endParaRPr lang="en-US" b="1" dirty="0">
                        <a:solidFill>
                          <a:srgbClr val="FF0000"/>
                        </a:solidFill>
                      </a:endParaRPr>
                    </a:p>
                  </a:txBody>
                  <a:tcPr/>
                </a:tc>
                <a:tc>
                  <a:txBody>
                    <a:bodyPr/>
                    <a:lstStyle/>
                    <a:p>
                      <a:pPr algn="ctr"/>
                      <a:r>
                        <a:rPr lang="en-US" b="1" dirty="0" smtClean="0">
                          <a:solidFill>
                            <a:srgbClr val="FF0000"/>
                          </a:solidFill>
                        </a:rPr>
                        <a:t>103</a:t>
                      </a:r>
                      <a:endParaRPr lang="en-US" b="1" dirty="0">
                        <a:solidFill>
                          <a:srgbClr val="FF0000"/>
                        </a:solidFill>
                      </a:endParaRPr>
                    </a:p>
                  </a:txBody>
                  <a:tcPr/>
                </a:tc>
              </a:tr>
              <a:tr h="381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2060"/>
                          </a:solidFill>
                        </a:rPr>
                        <a:t>Grand Total</a:t>
                      </a:r>
                      <a:endParaRPr lang="en-US" dirty="0" smtClean="0">
                        <a:solidFill>
                          <a:srgbClr val="002060"/>
                        </a:solidFill>
                      </a:endParaRPr>
                    </a:p>
                    <a:p>
                      <a:endParaRPr lang="en-US" dirty="0"/>
                    </a:p>
                  </a:txBody>
                  <a:tcPr/>
                </a:tc>
                <a:tc>
                  <a:txBody>
                    <a:bodyPr/>
                    <a:lstStyle/>
                    <a:p>
                      <a:pPr algn="ctr"/>
                      <a:r>
                        <a:rPr lang="en-US" b="1" dirty="0" smtClean="0">
                          <a:solidFill>
                            <a:srgbClr val="7030A0"/>
                          </a:solidFill>
                        </a:rPr>
                        <a:t>195</a:t>
                      </a:r>
                      <a:endParaRPr lang="en-US" b="1" dirty="0">
                        <a:solidFill>
                          <a:srgbClr val="7030A0"/>
                        </a:solidFill>
                      </a:endParaRPr>
                    </a:p>
                  </a:txBody>
                  <a:tcPr/>
                </a:tc>
                <a:tc>
                  <a:txBody>
                    <a:bodyPr/>
                    <a:lstStyle/>
                    <a:p>
                      <a:pPr algn="ctr"/>
                      <a:r>
                        <a:rPr lang="en-US" b="1" dirty="0" smtClean="0">
                          <a:solidFill>
                            <a:srgbClr val="7030A0"/>
                          </a:solidFill>
                        </a:rPr>
                        <a:t>248</a:t>
                      </a:r>
                      <a:endParaRPr lang="en-US" b="1" dirty="0">
                        <a:solidFill>
                          <a:srgbClr val="7030A0"/>
                        </a:solidFill>
                      </a:endParaRPr>
                    </a:p>
                  </a:txBody>
                  <a:tcPr/>
                </a:tc>
                <a:tc>
                  <a:txBody>
                    <a:bodyPr/>
                    <a:lstStyle/>
                    <a:p>
                      <a:pPr algn="ctr"/>
                      <a:r>
                        <a:rPr lang="en-US" b="1" dirty="0" smtClean="0">
                          <a:solidFill>
                            <a:srgbClr val="7030A0"/>
                          </a:solidFill>
                        </a:rPr>
                        <a:t>191</a:t>
                      </a:r>
                      <a:endParaRPr lang="en-US" b="1" dirty="0">
                        <a:solidFill>
                          <a:srgbClr val="7030A0"/>
                        </a:solidFill>
                      </a:endParaRPr>
                    </a:p>
                  </a:txBody>
                  <a:tcPr/>
                </a:tc>
                <a:tc>
                  <a:txBody>
                    <a:bodyPr/>
                    <a:lstStyle/>
                    <a:p>
                      <a:pPr algn="ctr"/>
                      <a:r>
                        <a:rPr lang="en-US" b="1" dirty="0" smtClean="0">
                          <a:solidFill>
                            <a:srgbClr val="7030A0"/>
                          </a:solidFill>
                        </a:rPr>
                        <a:t>185</a:t>
                      </a:r>
                      <a:endParaRPr lang="en-US" b="1" dirty="0">
                        <a:solidFill>
                          <a:srgbClr val="7030A0"/>
                        </a:solidFill>
                      </a:endParaRPr>
                    </a:p>
                  </a:txBody>
                  <a:tcPr/>
                </a:tc>
                <a:tc>
                  <a:txBody>
                    <a:bodyPr/>
                    <a:lstStyle/>
                    <a:p>
                      <a:pPr algn="ctr"/>
                      <a:r>
                        <a:rPr lang="en-US" b="1" dirty="0" smtClean="0">
                          <a:solidFill>
                            <a:srgbClr val="7030A0"/>
                          </a:solidFill>
                        </a:rPr>
                        <a:t>195</a:t>
                      </a:r>
                      <a:endParaRPr lang="en-US" b="1" dirty="0">
                        <a:solidFill>
                          <a:srgbClr val="7030A0"/>
                        </a:solidFill>
                      </a:endParaRPr>
                    </a:p>
                  </a:txBody>
                  <a:tcPr/>
                </a:tc>
              </a:tr>
            </a:tbl>
          </a:graphicData>
        </a:graphic>
      </p:graphicFrame>
      <p:pic>
        <p:nvPicPr>
          <p:cNvPr id="5" name="Picture 4" descr="C:\Users\Client\Desktop\2020-21 FOLDERS\JKM\logo folder\arg college logo .jpg"/>
          <p:cNvPicPr/>
          <p:nvPr/>
        </p:nvPicPr>
        <p:blipFill>
          <a:blip r:embed="rId3"/>
          <a:srcRect/>
          <a:stretch>
            <a:fillRect/>
          </a:stretch>
        </p:blipFill>
        <p:spPr bwMode="auto">
          <a:xfrm>
            <a:off x="0" y="228600"/>
            <a:ext cx="914400" cy="838200"/>
          </a:xfrm>
          <a:prstGeom prst="rect">
            <a:avLst/>
          </a:prstGeom>
          <a:noFill/>
          <a:ln w="9525">
            <a:noFill/>
            <a:miter lim="800000"/>
            <a:headEnd/>
            <a:tailEnd/>
          </a:ln>
        </p:spPr>
      </p:pic>
      <p:sp>
        <p:nvSpPr>
          <p:cNvPr id="6" name="Up-Down Arrow 5"/>
          <p:cNvSpPr/>
          <p:nvPr/>
        </p:nvSpPr>
        <p:spPr>
          <a:xfrm>
            <a:off x="0" y="1066800"/>
            <a:ext cx="838200" cy="57912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D</a:t>
            </a:r>
          </a:p>
          <a:p>
            <a:pPr algn="ctr"/>
            <a:r>
              <a:rPr lang="en-US" sz="1400" b="1" dirty="0" smtClean="0"/>
              <a:t>E</a:t>
            </a:r>
          </a:p>
          <a:p>
            <a:pPr algn="ctr"/>
            <a:r>
              <a:rPr lang="en-US" sz="1400" b="1" dirty="0" smtClean="0"/>
              <a:t>P</a:t>
            </a:r>
          </a:p>
          <a:p>
            <a:pPr algn="ctr"/>
            <a:r>
              <a:rPr lang="en-US" sz="1400" b="1" dirty="0" smtClean="0"/>
              <a:t>T</a:t>
            </a:r>
          </a:p>
          <a:p>
            <a:pPr algn="ctr"/>
            <a:endParaRPr lang="en-US" sz="1400" b="1" dirty="0" smtClean="0"/>
          </a:p>
          <a:p>
            <a:pPr algn="ctr"/>
            <a:r>
              <a:rPr lang="en-US" sz="1000" b="1" dirty="0" smtClean="0"/>
              <a:t>O</a:t>
            </a:r>
          </a:p>
          <a:p>
            <a:pPr algn="ctr"/>
            <a:r>
              <a:rPr lang="en-US" sz="1000" b="1" dirty="0" smtClean="0"/>
              <a:t>F</a:t>
            </a:r>
          </a:p>
          <a:p>
            <a:pPr algn="ctr"/>
            <a:endParaRPr lang="en-US" sz="1400" b="1" dirty="0" smtClean="0"/>
          </a:p>
          <a:p>
            <a:pPr algn="ctr"/>
            <a:r>
              <a:rPr lang="en-US" sz="1400" b="1" dirty="0" smtClean="0"/>
              <a:t>K</a:t>
            </a:r>
          </a:p>
          <a:p>
            <a:pPr algn="ctr"/>
            <a:r>
              <a:rPr lang="en-US" sz="1400" b="1" dirty="0" smtClean="0"/>
              <a:t>A</a:t>
            </a:r>
          </a:p>
          <a:p>
            <a:pPr algn="ctr"/>
            <a:r>
              <a:rPr lang="en-US" sz="1400" b="1" dirty="0" smtClean="0"/>
              <a:t>N</a:t>
            </a:r>
          </a:p>
          <a:p>
            <a:pPr algn="ctr"/>
            <a:r>
              <a:rPr lang="en-US" sz="1400" b="1" dirty="0" smtClean="0"/>
              <a:t>NA</a:t>
            </a:r>
          </a:p>
          <a:p>
            <a:pPr algn="ctr"/>
            <a:r>
              <a:rPr lang="en-US" sz="1400" b="1" dirty="0" smtClean="0"/>
              <a:t>D</a:t>
            </a:r>
          </a:p>
          <a:p>
            <a:pPr algn="ctr"/>
            <a:r>
              <a:rPr lang="en-US" sz="1400" b="1" dirty="0" smtClean="0"/>
              <a:t>A</a:t>
            </a:r>
            <a:endParaRPr lang="en-US" sz="1400" b="1" dirty="0"/>
          </a:p>
        </p:txBody>
      </p:sp>
      <p:sp>
        <p:nvSpPr>
          <p:cNvPr id="9" name="Quad Arrow Callout 8"/>
          <p:cNvSpPr/>
          <p:nvPr/>
        </p:nvSpPr>
        <p:spPr>
          <a:xfrm>
            <a:off x="8229600" y="152400"/>
            <a:ext cx="609600" cy="609600"/>
          </a:xfrm>
          <a:prstGeom prst="quad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889820388"/>
              </p:ext>
            </p:extLst>
          </p:nvPr>
        </p:nvGraphicFramePr>
        <p:xfrm>
          <a:off x="990601" y="533400"/>
          <a:ext cx="8153400" cy="6248400"/>
        </p:xfrm>
        <a:graphic>
          <a:graphicData uri="http://schemas.openxmlformats.org/drawingml/2006/table">
            <a:tbl>
              <a:tblPr firstRow="1" bandRow="1">
                <a:tableStyleId>{5C22544A-7EE6-4342-B048-85BDC9FD1C3A}</a:tableStyleId>
              </a:tblPr>
              <a:tblGrid>
                <a:gridCol w="959224"/>
                <a:gridCol w="1119094"/>
                <a:gridCol w="1183042"/>
                <a:gridCol w="3261360"/>
                <a:gridCol w="1630680"/>
              </a:tblGrid>
              <a:tr h="921834">
                <a:tc>
                  <a:txBody>
                    <a:bodyPr/>
                    <a:lstStyle/>
                    <a:p>
                      <a:pPr algn="ctr"/>
                      <a:endParaRPr lang="en-US" sz="1400" dirty="0" smtClean="0"/>
                    </a:p>
                    <a:p>
                      <a:pPr algn="ctr"/>
                      <a:r>
                        <a:rPr lang="en-US" sz="1400" dirty="0" err="1" smtClean="0"/>
                        <a:t>Coures</a:t>
                      </a:r>
                      <a:endParaRPr lang="en-US" sz="1400" dirty="0"/>
                    </a:p>
                  </a:txBody>
                  <a:tcPr/>
                </a:tc>
                <a:tc>
                  <a:txBody>
                    <a:bodyPr/>
                    <a:lstStyle/>
                    <a:p>
                      <a:pPr algn="ctr"/>
                      <a:endParaRPr lang="en-US" sz="1400" dirty="0" smtClean="0"/>
                    </a:p>
                    <a:p>
                      <a:pPr algn="ctr"/>
                      <a:r>
                        <a:rPr lang="en-US" sz="1400" dirty="0" smtClean="0"/>
                        <a:t>Year</a:t>
                      </a:r>
                      <a:endParaRPr lang="en-US" sz="1400" dirty="0"/>
                    </a:p>
                  </a:txBody>
                  <a:tcPr/>
                </a:tc>
                <a:tc>
                  <a:txBody>
                    <a:bodyPr/>
                    <a:lstStyle/>
                    <a:p>
                      <a:pPr algn="ctr"/>
                      <a:endParaRPr lang="en-US" sz="1400" dirty="0" smtClean="0"/>
                    </a:p>
                    <a:p>
                      <a:pPr algn="ctr"/>
                      <a:r>
                        <a:rPr lang="en-US" sz="1400" dirty="0" smtClean="0"/>
                        <a:t>Semester</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Text</a:t>
                      </a:r>
                      <a:r>
                        <a:rPr lang="en-US" sz="1400" baseline="0" dirty="0" smtClean="0"/>
                        <a:t> &amp; language aspects prescribed with the teaching duration of 4 Hrs per week</a:t>
                      </a:r>
                      <a:endParaRPr lang="en-US" sz="1400" dirty="0" smtClean="0"/>
                    </a:p>
                    <a:p>
                      <a:endParaRPr lang="en-US" sz="1400" dirty="0"/>
                    </a:p>
                  </a:txBody>
                  <a:tcPr/>
                </a:tc>
                <a:tc>
                  <a:txBody>
                    <a:bodyPr/>
                    <a:lstStyle/>
                    <a:p>
                      <a:r>
                        <a:rPr lang="en-US" sz="1400" dirty="0" smtClean="0"/>
                        <a:t>Max marks</a:t>
                      </a:r>
                      <a:r>
                        <a:rPr lang="en-US" sz="1400" baseline="0" dirty="0" smtClean="0"/>
                        <a:t> </a:t>
                      </a:r>
                      <a:r>
                        <a:rPr lang="en-US" sz="1400" dirty="0" smtClean="0"/>
                        <a:t>:</a:t>
                      </a:r>
                      <a:r>
                        <a:rPr lang="en-US" sz="1400" baseline="0" dirty="0" smtClean="0"/>
                        <a:t> 100  </a:t>
                      </a:r>
                      <a:r>
                        <a:rPr lang="en-US" sz="1400" baseline="0" dirty="0" err="1" smtClean="0"/>
                        <a:t>Int</a:t>
                      </a:r>
                      <a:r>
                        <a:rPr lang="en-US" sz="1400" baseline="0" dirty="0" smtClean="0"/>
                        <a:t>            :  20</a:t>
                      </a:r>
                    </a:p>
                    <a:p>
                      <a:r>
                        <a:rPr lang="en-US" sz="1400" baseline="0" dirty="0" smtClean="0"/>
                        <a:t>Written  :   80</a:t>
                      </a:r>
                      <a:endParaRPr lang="en-US" sz="1400" dirty="0" smtClean="0"/>
                    </a:p>
                  </a:txBody>
                  <a:tcPr/>
                </a:tc>
              </a:tr>
              <a:tr h="564995">
                <a:tc>
                  <a:txBody>
                    <a:bodyPr/>
                    <a:lstStyle/>
                    <a:p>
                      <a:r>
                        <a:rPr lang="en-US" sz="1600" b="1" i="1" dirty="0" smtClean="0">
                          <a:solidFill>
                            <a:srgbClr val="660033"/>
                          </a:solidFill>
                        </a:rPr>
                        <a:t>I</a:t>
                      </a:r>
                      <a:r>
                        <a:rPr lang="en-US" sz="1600" b="1" i="1" baseline="0" dirty="0" smtClean="0">
                          <a:solidFill>
                            <a:srgbClr val="660033"/>
                          </a:solidFill>
                        </a:rPr>
                        <a:t> </a:t>
                      </a:r>
                      <a:r>
                        <a:rPr lang="en-US" sz="1600" b="1" i="1" dirty="0" smtClean="0">
                          <a:solidFill>
                            <a:srgbClr val="660033"/>
                          </a:solidFill>
                        </a:rPr>
                        <a:t>B.A/</a:t>
                      </a:r>
                    </a:p>
                    <a:p>
                      <a:r>
                        <a:rPr lang="en-US" sz="1600" b="1" i="1" dirty="0" err="1" smtClean="0">
                          <a:solidFill>
                            <a:srgbClr val="660033"/>
                          </a:solidFill>
                        </a:rPr>
                        <a:t>B.Com</a:t>
                      </a:r>
                      <a:endParaRPr lang="en-US" sz="1600" b="1" i="1" dirty="0">
                        <a:solidFill>
                          <a:srgbClr val="660033"/>
                        </a:solidFill>
                      </a:endParaRPr>
                    </a:p>
                  </a:txBody>
                  <a:tcPr>
                    <a:solidFill>
                      <a:schemeClr val="accent4">
                        <a:lumMod val="20000"/>
                        <a:lumOff val="80000"/>
                      </a:schemeClr>
                    </a:solidFill>
                  </a:tcPr>
                </a:tc>
                <a:tc>
                  <a:txBody>
                    <a:bodyPr/>
                    <a:lstStyle/>
                    <a:p>
                      <a:pPr algn="ctr"/>
                      <a:r>
                        <a:rPr lang="en-US" sz="1800" b="1" i="1" dirty="0" smtClean="0">
                          <a:solidFill>
                            <a:srgbClr val="FF0000"/>
                          </a:solidFill>
                        </a:rPr>
                        <a:t>2017-18</a:t>
                      </a:r>
                      <a:endParaRPr lang="en-US" sz="1800" b="1" i="1" dirty="0">
                        <a:solidFill>
                          <a:srgbClr val="FF0000"/>
                        </a:solidFill>
                      </a:endParaRPr>
                    </a:p>
                  </a:txBody>
                  <a:tcPr>
                    <a:solidFill>
                      <a:schemeClr val="accent4">
                        <a:lumMod val="20000"/>
                        <a:lumOff val="80000"/>
                      </a:schemeClr>
                    </a:solidFill>
                  </a:tcPr>
                </a:tc>
                <a:tc>
                  <a:txBody>
                    <a:bodyPr/>
                    <a:lstStyle/>
                    <a:p>
                      <a:pPr algn="ctr"/>
                      <a:r>
                        <a:rPr lang="en-US" sz="1400" b="1" i="1" dirty="0" smtClean="0">
                          <a:solidFill>
                            <a:srgbClr val="002060"/>
                          </a:solidFill>
                        </a:rPr>
                        <a:t>I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 Kannada </a:t>
                      </a:r>
                      <a:r>
                        <a:rPr lang="en-US" sz="1400" b="0" i="0" baseline="0" dirty="0" err="1" smtClean="0">
                          <a:solidFill>
                            <a:srgbClr val="002060"/>
                          </a:solidFill>
                        </a:rPr>
                        <a:t>Samskruti</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a:t>
                      </a:r>
                      <a:r>
                        <a:rPr lang="en-US" sz="1600" b="0" i="0" baseline="0" dirty="0" smtClean="0">
                          <a:solidFill>
                            <a:srgbClr val="002060"/>
                          </a:solidFill>
                        </a:rPr>
                        <a:t>- </a:t>
                      </a:r>
                      <a:endParaRPr lang="en-US" sz="1600" b="0" i="0" dirty="0">
                        <a:solidFill>
                          <a:srgbClr val="002060"/>
                        </a:solidFill>
                      </a:endParaRPr>
                    </a:p>
                  </a:txBody>
                  <a:tcPr>
                    <a:solidFill>
                      <a:schemeClr val="accent4">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4">
                        <a:lumMod val="20000"/>
                        <a:lumOff val="80000"/>
                      </a:schemeClr>
                    </a:solidFill>
                  </a:tcPr>
                </a:tc>
              </a:tr>
              <a:tr h="505522">
                <a:tc>
                  <a:txBody>
                    <a:bodyPr/>
                    <a:lstStyle/>
                    <a:p>
                      <a:endParaRPr lang="en-US" sz="1800" dirty="0"/>
                    </a:p>
                  </a:txBody>
                  <a:tcPr>
                    <a:solidFill>
                      <a:schemeClr val="accent4">
                        <a:lumMod val="20000"/>
                        <a:lumOff val="80000"/>
                      </a:schemeClr>
                    </a:solidFill>
                  </a:tcPr>
                </a:tc>
                <a:tc>
                  <a:txBody>
                    <a:bodyPr/>
                    <a:lstStyle/>
                    <a:p>
                      <a:pPr algn="ctr"/>
                      <a:endParaRPr lang="en-US" sz="1800" b="1" i="1" dirty="0">
                        <a:solidFill>
                          <a:srgbClr val="FF0000"/>
                        </a:solidFill>
                      </a:endParaRPr>
                    </a:p>
                  </a:txBody>
                  <a:tcPr>
                    <a:solidFill>
                      <a:schemeClr val="accent4">
                        <a:lumMod val="20000"/>
                        <a:lumOff val="80000"/>
                      </a:schemeClr>
                    </a:solidFill>
                  </a:tcPr>
                </a:tc>
                <a:tc>
                  <a:txBody>
                    <a:bodyPr/>
                    <a:lstStyle/>
                    <a:p>
                      <a:pPr algn="ctr"/>
                      <a:r>
                        <a:rPr lang="en-US" sz="1400" b="1" i="1" dirty="0" smtClean="0">
                          <a:solidFill>
                            <a:srgbClr val="002060"/>
                          </a:solidFill>
                        </a:rPr>
                        <a:t>II</a:t>
                      </a:r>
                      <a:r>
                        <a:rPr lang="en-US" sz="1400" b="1" i="1" baseline="0" dirty="0" smtClean="0">
                          <a:solidFill>
                            <a:srgbClr val="002060"/>
                          </a:solidFill>
                        </a:rPr>
                        <a:t>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Loka</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4">
                        <a:lumMod val="20000"/>
                        <a:lumOff val="80000"/>
                      </a:schemeClr>
                    </a:solidFill>
                  </a:tcPr>
                </a:tc>
              </a:tr>
              <a:tr h="505522">
                <a:tc>
                  <a:txBody>
                    <a:bodyPr/>
                    <a:lstStyle/>
                    <a:p>
                      <a:endParaRPr lang="en-US" sz="1800" dirty="0"/>
                    </a:p>
                  </a:txBody>
                  <a:tcPr>
                    <a:solidFill>
                      <a:schemeClr val="tx2">
                        <a:lumMod val="20000"/>
                        <a:lumOff val="80000"/>
                      </a:schemeClr>
                    </a:solidFill>
                  </a:tcPr>
                </a:tc>
                <a:tc>
                  <a:txBody>
                    <a:bodyPr/>
                    <a:lstStyle/>
                    <a:p>
                      <a:pPr algn="ctr"/>
                      <a:r>
                        <a:rPr lang="en-US" sz="1800" b="1" i="1" dirty="0" smtClean="0">
                          <a:solidFill>
                            <a:srgbClr val="FF0000"/>
                          </a:solidFill>
                        </a:rPr>
                        <a:t>2018-19</a:t>
                      </a:r>
                      <a:endParaRPr lang="en-US" sz="1800" b="1" i="1" dirty="0">
                        <a:solidFill>
                          <a:srgbClr val="FF0000"/>
                        </a:solidFill>
                      </a:endParaRPr>
                    </a:p>
                  </a:txBody>
                  <a:tcPr>
                    <a:solidFill>
                      <a:schemeClr val="tx2">
                        <a:lumMod val="20000"/>
                        <a:lumOff val="80000"/>
                      </a:schemeClr>
                    </a:solidFill>
                  </a:tcPr>
                </a:tc>
                <a:tc>
                  <a:txBody>
                    <a:bodyPr/>
                    <a:lstStyle/>
                    <a:p>
                      <a:pPr algn="ctr"/>
                      <a:r>
                        <a:rPr lang="en-US" sz="1400" b="1" i="1" dirty="0" smtClean="0">
                          <a:solidFill>
                            <a:srgbClr val="002060"/>
                          </a:solidFill>
                        </a:rPr>
                        <a:t>I SEM</a:t>
                      </a:r>
                      <a:endParaRPr lang="en-US" sz="1400" b="1" i="1" dirty="0">
                        <a:solidFill>
                          <a:srgbClr val="002060"/>
                        </a:solidFill>
                      </a:endParaRPr>
                    </a:p>
                  </a:txBody>
                  <a:tcPr>
                    <a:solidFill>
                      <a:schemeClr val="tx2">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Samskruti</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tx2">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tx2">
                        <a:lumMod val="20000"/>
                        <a:lumOff val="80000"/>
                      </a:schemeClr>
                    </a:solidFill>
                  </a:tcPr>
                </a:tc>
              </a:tr>
              <a:tr h="505522">
                <a:tc>
                  <a:txBody>
                    <a:bodyPr/>
                    <a:lstStyle/>
                    <a:p>
                      <a:endParaRPr lang="en-US" sz="1800" dirty="0"/>
                    </a:p>
                  </a:txBody>
                  <a:tcPr>
                    <a:solidFill>
                      <a:schemeClr val="tx2">
                        <a:lumMod val="20000"/>
                        <a:lumOff val="80000"/>
                      </a:schemeClr>
                    </a:solidFill>
                  </a:tcPr>
                </a:tc>
                <a:tc>
                  <a:txBody>
                    <a:bodyPr/>
                    <a:lstStyle/>
                    <a:p>
                      <a:pPr algn="ctr"/>
                      <a:endParaRPr lang="en-US" sz="1800" b="1" i="1" dirty="0">
                        <a:solidFill>
                          <a:srgbClr val="FF0000"/>
                        </a:solidFill>
                      </a:endParaRPr>
                    </a:p>
                  </a:txBody>
                  <a:tcPr>
                    <a:solidFill>
                      <a:schemeClr val="tx2">
                        <a:lumMod val="20000"/>
                        <a:lumOff val="80000"/>
                      </a:schemeClr>
                    </a:solidFill>
                  </a:tcPr>
                </a:tc>
                <a:tc>
                  <a:txBody>
                    <a:bodyPr/>
                    <a:lstStyle/>
                    <a:p>
                      <a:pPr algn="ctr"/>
                      <a:r>
                        <a:rPr lang="en-US" sz="1400" b="1" i="1" dirty="0" smtClean="0">
                          <a:solidFill>
                            <a:srgbClr val="002060"/>
                          </a:solidFill>
                        </a:rPr>
                        <a:t>II</a:t>
                      </a:r>
                      <a:r>
                        <a:rPr lang="en-US" sz="1400" b="1" i="1" baseline="0" dirty="0" smtClean="0">
                          <a:solidFill>
                            <a:srgbClr val="002060"/>
                          </a:solidFill>
                        </a:rPr>
                        <a:t> SEM</a:t>
                      </a:r>
                      <a:endParaRPr lang="en-US" sz="1400" b="1" i="1" dirty="0">
                        <a:solidFill>
                          <a:srgbClr val="002060"/>
                        </a:solidFill>
                      </a:endParaRPr>
                    </a:p>
                  </a:txBody>
                  <a:tcPr>
                    <a:solidFill>
                      <a:schemeClr val="tx2">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Loka</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tx2">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tx2">
                        <a:lumMod val="20000"/>
                        <a:lumOff val="80000"/>
                      </a:schemeClr>
                    </a:solidFill>
                  </a:tcPr>
                </a:tc>
              </a:tr>
              <a:tr h="505522">
                <a:tc>
                  <a:txBody>
                    <a:bodyPr/>
                    <a:lstStyle/>
                    <a:p>
                      <a:endParaRPr lang="en-US" sz="1800" dirty="0"/>
                    </a:p>
                  </a:txBody>
                  <a:tcPr>
                    <a:solidFill>
                      <a:schemeClr val="accent4">
                        <a:lumMod val="20000"/>
                        <a:lumOff val="80000"/>
                      </a:schemeClr>
                    </a:solidFill>
                  </a:tcPr>
                </a:tc>
                <a:tc>
                  <a:txBody>
                    <a:bodyPr/>
                    <a:lstStyle/>
                    <a:p>
                      <a:pPr algn="ctr"/>
                      <a:r>
                        <a:rPr lang="en-US" sz="1800" b="1" i="1" dirty="0" smtClean="0">
                          <a:solidFill>
                            <a:srgbClr val="FF0000"/>
                          </a:solidFill>
                        </a:rPr>
                        <a:t>2019-20</a:t>
                      </a:r>
                      <a:endParaRPr lang="en-US" sz="1800" b="1" i="1" dirty="0">
                        <a:solidFill>
                          <a:srgbClr val="FF0000"/>
                        </a:solidFill>
                      </a:endParaRPr>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1" dirty="0" smtClean="0">
                          <a:solidFill>
                            <a:srgbClr val="002060"/>
                          </a:solidFill>
                        </a:rPr>
                        <a:t>   I SEM</a:t>
                      </a:r>
                    </a:p>
                    <a:p>
                      <a:endParaRPr lang="en-US" sz="1400" b="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Samskruti</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4">
                        <a:lumMod val="20000"/>
                        <a:lumOff val="80000"/>
                      </a:schemeClr>
                    </a:solidFill>
                  </a:tcPr>
                </a:tc>
              </a:tr>
              <a:tr h="564995">
                <a:tc>
                  <a:txBody>
                    <a:bodyPr/>
                    <a:lstStyle/>
                    <a:p>
                      <a:endParaRPr lang="en-US" sz="1800" dirty="0"/>
                    </a:p>
                  </a:txBody>
                  <a:tcPr>
                    <a:solidFill>
                      <a:schemeClr val="accent4">
                        <a:lumMod val="20000"/>
                        <a:lumOff val="80000"/>
                      </a:schemeClr>
                    </a:solidFill>
                  </a:tcPr>
                </a:tc>
                <a:tc>
                  <a:txBody>
                    <a:bodyPr/>
                    <a:lstStyle/>
                    <a:p>
                      <a:pPr algn="ctr"/>
                      <a:endParaRPr lang="en-US" sz="1800" i="1" dirty="0"/>
                    </a:p>
                  </a:txBody>
                  <a:tcPr>
                    <a:solidFill>
                      <a:schemeClr val="accent4">
                        <a:lumMod val="20000"/>
                        <a:lumOff val="80000"/>
                      </a:schemeClr>
                    </a:solidFill>
                  </a:tcPr>
                </a:tc>
                <a:tc>
                  <a:txBody>
                    <a:bodyPr/>
                    <a:lstStyle/>
                    <a:p>
                      <a:pPr algn="ctr"/>
                      <a:r>
                        <a:rPr lang="en-US" sz="1400" b="1" i="1" dirty="0" smtClean="0">
                          <a:solidFill>
                            <a:srgbClr val="002060"/>
                          </a:solidFill>
                        </a:rPr>
                        <a:t>II</a:t>
                      </a:r>
                      <a:r>
                        <a:rPr lang="en-US" sz="1400" b="1" i="1" baseline="0" dirty="0" smtClean="0">
                          <a:solidFill>
                            <a:srgbClr val="002060"/>
                          </a:solidFill>
                        </a:rPr>
                        <a:t>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Loka</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2060"/>
                          </a:solidFill>
                        </a:rPr>
                        <a:t>80+20</a:t>
                      </a:r>
                    </a:p>
                    <a:p>
                      <a:pPr algn="ctr"/>
                      <a:endParaRPr lang="en-US" sz="1600" b="1" dirty="0">
                        <a:solidFill>
                          <a:srgbClr val="002060"/>
                        </a:solidFill>
                      </a:endParaRPr>
                    </a:p>
                  </a:txBody>
                  <a:tcPr>
                    <a:solidFill>
                      <a:schemeClr val="accent4">
                        <a:lumMod val="20000"/>
                        <a:lumOff val="80000"/>
                      </a:schemeClr>
                    </a:solidFill>
                  </a:tcPr>
                </a:tc>
              </a:tr>
              <a:tr h="505522">
                <a:tc>
                  <a:txBody>
                    <a:bodyPr/>
                    <a:lstStyle/>
                    <a:p>
                      <a:endParaRPr lang="en-US" sz="1800" dirty="0"/>
                    </a:p>
                  </a:txBody>
                  <a:tcPr>
                    <a:solidFill>
                      <a:schemeClr val="accent5">
                        <a:lumMod val="20000"/>
                        <a:lumOff val="80000"/>
                      </a:schemeClr>
                    </a:solidFill>
                  </a:tcPr>
                </a:tc>
                <a:tc>
                  <a:txBody>
                    <a:bodyPr/>
                    <a:lstStyle/>
                    <a:p>
                      <a:pPr algn="ctr"/>
                      <a:r>
                        <a:rPr lang="en-US" sz="1800" b="1" i="1" dirty="0" smtClean="0">
                          <a:solidFill>
                            <a:srgbClr val="FF0000"/>
                          </a:solidFill>
                        </a:rPr>
                        <a:t>2020-21</a:t>
                      </a:r>
                      <a:endParaRPr lang="en-US" sz="1800" b="1" i="1" dirty="0">
                        <a:solidFill>
                          <a:srgbClr val="FF0000"/>
                        </a:solidFill>
                      </a:endParaRPr>
                    </a:p>
                  </a:txBody>
                  <a:tcPr>
                    <a:solidFill>
                      <a:schemeClr val="accent5">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1" dirty="0" smtClean="0">
                          <a:solidFill>
                            <a:srgbClr val="002060"/>
                          </a:solidFill>
                        </a:rPr>
                        <a:t>   I SEM</a:t>
                      </a:r>
                    </a:p>
                  </a:txBody>
                  <a:tcPr>
                    <a:solidFill>
                      <a:schemeClr val="accent5">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a:t>
                      </a: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5">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5">
                        <a:lumMod val="20000"/>
                        <a:lumOff val="80000"/>
                      </a:schemeClr>
                    </a:solidFill>
                  </a:tcPr>
                </a:tc>
              </a:tr>
              <a:tr h="505522">
                <a:tc>
                  <a:txBody>
                    <a:bodyPr/>
                    <a:lstStyle/>
                    <a:p>
                      <a:endParaRPr lang="en-US" sz="1800" dirty="0"/>
                    </a:p>
                  </a:txBody>
                  <a:tcPr>
                    <a:solidFill>
                      <a:schemeClr val="accent5">
                        <a:lumMod val="20000"/>
                        <a:lumOff val="80000"/>
                      </a:schemeClr>
                    </a:solidFill>
                  </a:tcPr>
                </a:tc>
                <a:tc>
                  <a:txBody>
                    <a:bodyPr/>
                    <a:lstStyle/>
                    <a:p>
                      <a:pPr algn="ctr"/>
                      <a:endParaRPr lang="en-US" sz="1800" i="1" dirty="0"/>
                    </a:p>
                  </a:txBody>
                  <a:tcPr>
                    <a:solidFill>
                      <a:schemeClr val="accent5">
                        <a:lumMod val="20000"/>
                        <a:lumOff val="80000"/>
                      </a:schemeClr>
                    </a:solidFill>
                  </a:tcPr>
                </a:tc>
                <a:tc>
                  <a:txBody>
                    <a:bodyPr/>
                    <a:lstStyle/>
                    <a:p>
                      <a:pPr algn="ctr"/>
                      <a:r>
                        <a:rPr lang="en-US" sz="1400" b="1" i="1" dirty="0" smtClean="0">
                          <a:solidFill>
                            <a:srgbClr val="002060"/>
                          </a:solidFill>
                        </a:rPr>
                        <a:t>II</a:t>
                      </a:r>
                      <a:r>
                        <a:rPr lang="en-US" sz="1400" b="1" i="1" baseline="0" dirty="0" smtClean="0">
                          <a:solidFill>
                            <a:srgbClr val="002060"/>
                          </a:solidFill>
                        </a:rPr>
                        <a:t> SEM</a:t>
                      </a:r>
                      <a:endParaRPr lang="en-US" sz="1400" b="1" i="1" dirty="0">
                        <a:solidFill>
                          <a:srgbClr val="002060"/>
                        </a:solidFill>
                      </a:endParaRPr>
                    </a:p>
                  </a:txBody>
                  <a:tcPr>
                    <a:solidFill>
                      <a:schemeClr val="accent5">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a:t>
                      </a: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5">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2060"/>
                          </a:solidFill>
                        </a:rPr>
                        <a:t>80+20</a:t>
                      </a:r>
                    </a:p>
                  </a:txBody>
                  <a:tcPr>
                    <a:solidFill>
                      <a:schemeClr val="accent5">
                        <a:lumMod val="20000"/>
                        <a:lumOff val="80000"/>
                      </a:schemeClr>
                    </a:solidFill>
                  </a:tcPr>
                </a:tc>
              </a:tr>
              <a:tr h="505522">
                <a:tc>
                  <a:txBody>
                    <a:bodyPr/>
                    <a:lstStyle/>
                    <a:p>
                      <a:endParaRPr lang="en-US" sz="1800" dirty="0"/>
                    </a:p>
                  </a:txBody>
                  <a:tcPr>
                    <a:solidFill>
                      <a:schemeClr val="accent4">
                        <a:lumMod val="20000"/>
                        <a:lumOff val="80000"/>
                      </a:schemeClr>
                    </a:solidFill>
                  </a:tcPr>
                </a:tc>
                <a:tc>
                  <a:txBody>
                    <a:bodyPr/>
                    <a:lstStyle/>
                    <a:p>
                      <a:pPr algn="ctr"/>
                      <a:r>
                        <a:rPr lang="en-US" sz="1800" b="1" i="1" dirty="0" smtClean="0">
                          <a:solidFill>
                            <a:srgbClr val="FF0000"/>
                          </a:solidFill>
                        </a:rPr>
                        <a:t>2021-22</a:t>
                      </a:r>
                      <a:endParaRPr lang="en-US" sz="1800" b="1" i="1" dirty="0">
                        <a:solidFill>
                          <a:srgbClr val="FF0000"/>
                        </a:solidFill>
                      </a:endParaRPr>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1" dirty="0" smtClean="0">
                          <a:solidFill>
                            <a:srgbClr val="002060"/>
                          </a:solidFill>
                        </a:rPr>
                        <a:t>   I SEM</a:t>
                      </a: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Chiitra</a:t>
                      </a:r>
                      <a:r>
                        <a:rPr lang="en-US" sz="1400" b="0" i="0" baseline="0" dirty="0" smtClean="0">
                          <a:solidFill>
                            <a:srgbClr val="002060"/>
                          </a:solidFill>
                        </a:rPr>
                        <a:t> I</a:t>
                      </a: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Kannada </a:t>
                      </a:r>
                      <a:r>
                        <a:rPr lang="en-US" sz="1400" b="0" i="0" baseline="0" dirty="0" err="1" smtClean="0">
                          <a:solidFill>
                            <a:srgbClr val="002060"/>
                          </a:solidFill>
                        </a:rPr>
                        <a:t>vaishaka</a:t>
                      </a:r>
                      <a:r>
                        <a:rPr lang="en-US" sz="1400" b="0" i="0" baseline="0" dirty="0" smtClean="0">
                          <a:solidFill>
                            <a:srgbClr val="002060"/>
                          </a:solidFill>
                        </a:rPr>
                        <a:t> I</a:t>
                      </a:r>
                      <a:endParaRPr lang="en-US" sz="1400" b="0" i="0" dirty="0">
                        <a:solidFill>
                          <a:srgbClr val="002060"/>
                        </a:solidFill>
                      </a:endParaRPr>
                    </a:p>
                  </a:txBody>
                  <a:tcPr>
                    <a:solidFill>
                      <a:schemeClr val="accent4">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4">
                        <a:lumMod val="20000"/>
                        <a:lumOff val="80000"/>
                      </a:schemeClr>
                    </a:solidFill>
                  </a:tcPr>
                </a:tc>
              </a:tr>
              <a:tr h="505522">
                <a:tc>
                  <a:txBody>
                    <a:bodyPr/>
                    <a:lstStyle/>
                    <a:p>
                      <a:endParaRPr lang="en-US" sz="1800" dirty="0"/>
                    </a:p>
                  </a:txBody>
                  <a:tcPr>
                    <a:solidFill>
                      <a:schemeClr val="accent4">
                        <a:lumMod val="20000"/>
                        <a:lumOff val="80000"/>
                      </a:schemeClr>
                    </a:solidFill>
                  </a:tcPr>
                </a:tc>
                <a:tc>
                  <a:txBody>
                    <a:bodyPr/>
                    <a:lstStyle/>
                    <a:p>
                      <a:pPr algn="ctr"/>
                      <a:endParaRPr lang="en-US" sz="1800" i="1" dirty="0"/>
                    </a:p>
                  </a:txBody>
                  <a:tcPr>
                    <a:solidFill>
                      <a:schemeClr val="accent4">
                        <a:lumMod val="20000"/>
                        <a:lumOff val="80000"/>
                      </a:schemeClr>
                    </a:solidFill>
                  </a:tcPr>
                </a:tc>
                <a:tc>
                  <a:txBody>
                    <a:bodyPr/>
                    <a:lstStyle/>
                    <a:p>
                      <a:pPr algn="ctr"/>
                      <a:r>
                        <a:rPr lang="en-US" sz="1400" b="1" i="1" dirty="0" smtClean="0">
                          <a:solidFill>
                            <a:srgbClr val="002060"/>
                          </a:solidFill>
                        </a:rPr>
                        <a:t>II</a:t>
                      </a:r>
                      <a:r>
                        <a:rPr lang="en-US" sz="1400" b="1" i="1" baseline="0" dirty="0" smtClean="0">
                          <a:solidFill>
                            <a:srgbClr val="002060"/>
                          </a:solidFill>
                        </a:rPr>
                        <a:t>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a:t>
                      </a: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2060"/>
                          </a:solidFill>
                        </a:rPr>
                        <a:t>0+20</a:t>
                      </a:r>
                    </a:p>
                  </a:txBody>
                  <a:tcPr>
                    <a:solidFill>
                      <a:schemeClr val="accent4">
                        <a:lumMod val="20000"/>
                        <a:lumOff val="80000"/>
                      </a:schemeClr>
                    </a:solidFill>
                  </a:tcPr>
                </a:tc>
              </a:tr>
            </a:tbl>
          </a:graphicData>
        </a:graphic>
      </p:graphicFrame>
      <p:pic>
        <p:nvPicPr>
          <p:cNvPr id="6" name="Picture 5" descr="C:\Users\Client\Desktop\2020-21 FOLDERS\JKM\logo folder\arg college logo .jpg"/>
          <p:cNvPicPr/>
          <p:nvPr/>
        </p:nvPicPr>
        <p:blipFill>
          <a:blip r:embed="rId3"/>
          <a:srcRect/>
          <a:stretch>
            <a:fillRect/>
          </a:stretch>
        </p:blipFill>
        <p:spPr bwMode="auto">
          <a:xfrm>
            <a:off x="0" y="228600"/>
            <a:ext cx="914400" cy="838200"/>
          </a:xfrm>
          <a:prstGeom prst="rect">
            <a:avLst/>
          </a:prstGeom>
          <a:noFill/>
          <a:ln w="9525">
            <a:noFill/>
            <a:miter lim="800000"/>
            <a:headEnd/>
            <a:tailEnd/>
          </a:ln>
        </p:spPr>
      </p:pic>
      <p:sp>
        <p:nvSpPr>
          <p:cNvPr id="9" name="Snip Same Side Corner Rectangle 8"/>
          <p:cNvSpPr/>
          <p:nvPr/>
        </p:nvSpPr>
        <p:spPr>
          <a:xfrm>
            <a:off x="228600" y="1295400"/>
            <a:ext cx="457200" cy="5334000"/>
          </a:xfrm>
          <a:prstGeom prst="snip2Same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b="1" i="1" dirty="0" smtClean="0">
                <a:solidFill>
                  <a:srgbClr val="C00000"/>
                </a:solidFill>
              </a:rPr>
              <a:t>DEPT </a:t>
            </a:r>
          </a:p>
          <a:p>
            <a:pPr algn="ctr"/>
            <a:endParaRPr lang="en-US" sz="1400" b="1" i="1" dirty="0" smtClean="0">
              <a:solidFill>
                <a:srgbClr val="C00000"/>
              </a:solidFill>
            </a:endParaRPr>
          </a:p>
          <a:p>
            <a:pPr algn="ctr"/>
            <a:r>
              <a:rPr lang="en-US" sz="1400" b="1" i="1" dirty="0" smtClean="0">
                <a:solidFill>
                  <a:srgbClr val="C00000"/>
                </a:solidFill>
              </a:rPr>
              <a:t>O</a:t>
            </a:r>
          </a:p>
          <a:p>
            <a:pPr algn="ctr"/>
            <a:r>
              <a:rPr lang="en-US" sz="1400" b="1" i="1" dirty="0" smtClean="0">
                <a:solidFill>
                  <a:srgbClr val="C00000"/>
                </a:solidFill>
              </a:rPr>
              <a:t>F </a:t>
            </a:r>
          </a:p>
          <a:p>
            <a:pPr algn="ctr"/>
            <a:endParaRPr lang="en-US" sz="1400" b="1" i="1" dirty="0" smtClean="0">
              <a:solidFill>
                <a:srgbClr val="C00000"/>
              </a:solidFill>
            </a:endParaRPr>
          </a:p>
          <a:p>
            <a:pPr algn="ctr"/>
            <a:r>
              <a:rPr lang="en-US" sz="1400" b="1" i="1" dirty="0" smtClean="0">
                <a:solidFill>
                  <a:srgbClr val="C00000"/>
                </a:solidFill>
              </a:rPr>
              <a:t>KANNADA</a:t>
            </a:r>
            <a:endParaRPr lang="en-US" sz="1400" b="1" i="1" dirty="0">
              <a:solidFill>
                <a:srgbClr val="C00000"/>
              </a:solidFill>
            </a:endParaRPr>
          </a:p>
        </p:txBody>
      </p:sp>
      <p:sp>
        <p:nvSpPr>
          <p:cNvPr id="7" name="Sun 6"/>
          <p:cNvSpPr/>
          <p:nvPr/>
        </p:nvSpPr>
        <p:spPr>
          <a:xfrm>
            <a:off x="304800" y="6096000"/>
            <a:ext cx="304800" cy="3048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n 7"/>
          <p:cNvSpPr/>
          <p:nvPr/>
        </p:nvSpPr>
        <p:spPr>
          <a:xfrm>
            <a:off x="304800" y="1447800"/>
            <a:ext cx="304800" cy="3048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47800" y="0"/>
            <a:ext cx="6858000" cy="46166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defRPr/>
            </a:pPr>
            <a:r>
              <a:rPr lang="en-US" sz="2400" b="1" i="1" dirty="0" smtClean="0">
                <a:solidFill>
                  <a:srgbClr val="0070C0"/>
                </a:solidFill>
              </a:rPr>
              <a:t>11. Syllabus Prescribed for B.A/</a:t>
            </a:r>
            <a:r>
              <a:rPr lang="en-US" sz="2400" b="1" i="1" dirty="0" err="1" smtClean="0">
                <a:solidFill>
                  <a:srgbClr val="0070C0"/>
                </a:solidFill>
              </a:rPr>
              <a:t>B.Com</a:t>
            </a:r>
            <a:r>
              <a:rPr lang="en-US" sz="2400" b="1" i="1" dirty="0" smtClean="0">
                <a:solidFill>
                  <a:srgbClr val="0070C0"/>
                </a:solidFill>
              </a:rPr>
              <a:t> </a:t>
            </a:r>
            <a:r>
              <a:rPr lang="en-US" sz="2400" b="1" i="1" dirty="0" err="1" smtClean="0">
                <a:solidFill>
                  <a:srgbClr val="0070C0"/>
                </a:solidFill>
              </a:rPr>
              <a:t>Programes</a:t>
            </a:r>
            <a:endParaRPr lang="en-US" sz="2400" b="1" i="1" dirty="0" smtClean="0">
              <a:solidFill>
                <a:srgbClr val="0070C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80">
                                          <p:stCondLst>
                                            <p:cond delay="0"/>
                                          </p:stCondLst>
                                        </p:cTn>
                                        <p:tgtEl>
                                          <p:spTgt spid="9"/>
                                        </p:tgtEl>
                                      </p:cBhvr>
                                    </p:animEffect>
                                    <p:anim calcmode="lin" valueType="num">
                                      <p:cBhvr>
                                        <p:cTn id="4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5" dur="26">
                                          <p:stCondLst>
                                            <p:cond delay="650"/>
                                          </p:stCondLst>
                                        </p:cTn>
                                        <p:tgtEl>
                                          <p:spTgt spid="9"/>
                                        </p:tgtEl>
                                      </p:cBhvr>
                                      <p:to x="100000" y="60000"/>
                                    </p:animScale>
                                    <p:animScale>
                                      <p:cBhvr>
                                        <p:cTn id="46" dur="166" decel="50000">
                                          <p:stCondLst>
                                            <p:cond delay="676"/>
                                          </p:stCondLst>
                                        </p:cTn>
                                        <p:tgtEl>
                                          <p:spTgt spid="9"/>
                                        </p:tgtEl>
                                      </p:cBhvr>
                                      <p:to x="100000" y="100000"/>
                                    </p:animScale>
                                    <p:animScale>
                                      <p:cBhvr>
                                        <p:cTn id="47" dur="26">
                                          <p:stCondLst>
                                            <p:cond delay="1312"/>
                                          </p:stCondLst>
                                        </p:cTn>
                                        <p:tgtEl>
                                          <p:spTgt spid="9"/>
                                        </p:tgtEl>
                                      </p:cBhvr>
                                      <p:to x="100000" y="80000"/>
                                    </p:animScale>
                                    <p:animScale>
                                      <p:cBhvr>
                                        <p:cTn id="48" dur="166" decel="50000">
                                          <p:stCondLst>
                                            <p:cond delay="1338"/>
                                          </p:stCondLst>
                                        </p:cTn>
                                        <p:tgtEl>
                                          <p:spTgt spid="9"/>
                                        </p:tgtEl>
                                      </p:cBhvr>
                                      <p:to x="100000" y="100000"/>
                                    </p:animScale>
                                    <p:animScale>
                                      <p:cBhvr>
                                        <p:cTn id="49" dur="26">
                                          <p:stCondLst>
                                            <p:cond delay="1642"/>
                                          </p:stCondLst>
                                        </p:cTn>
                                        <p:tgtEl>
                                          <p:spTgt spid="9"/>
                                        </p:tgtEl>
                                      </p:cBhvr>
                                      <p:to x="100000" y="90000"/>
                                    </p:animScale>
                                    <p:animScale>
                                      <p:cBhvr>
                                        <p:cTn id="50" dur="166" decel="50000">
                                          <p:stCondLst>
                                            <p:cond delay="1668"/>
                                          </p:stCondLst>
                                        </p:cTn>
                                        <p:tgtEl>
                                          <p:spTgt spid="9"/>
                                        </p:tgtEl>
                                      </p:cBhvr>
                                      <p:to x="100000" y="100000"/>
                                    </p:animScale>
                                    <p:animScale>
                                      <p:cBhvr>
                                        <p:cTn id="51" dur="26">
                                          <p:stCondLst>
                                            <p:cond delay="1808"/>
                                          </p:stCondLst>
                                        </p:cTn>
                                        <p:tgtEl>
                                          <p:spTgt spid="9"/>
                                        </p:tgtEl>
                                      </p:cBhvr>
                                      <p:to x="100000" y="95000"/>
                                    </p:animScale>
                                    <p:animScale>
                                      <p:cBhvr>
                                        <p:cTn id="52" dur="166" decel="50000">
                                          <p:stCondLst>
                                            <p:cond delay="1834"/>
                                          </p:stCondLst>
                                        </p:cTn>
                                        <p:tgtEl>
                                          <p:spTgt spid="9"/>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down)">
                                      <p:cBhvr>
                                        <p:cTn id="55" dur="580">
                                          <p:stCondLst>
                                            <p:cond delay="0"/>
                                          </p:stCondLst>
                                        </p:cTn>
                                        <p:tgtEl>
                                          <p:spTgt spid="7"/>
                                        </p:tgtEl>
                                      </p:cBhvr>
                                    </p:animEffect>
                                    <p:anim calcmode="lin" valueType="num">
                                      <p:cBhvr>
                                        <p:cTn id="5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1" dur="26">
                                          <p:stCondLst>
                                            <p:cond delay="650"/>
                                          </p:stCondLst>
                                        </p:cTn>
                                        <p:tgtEl>
                                          <p:spTgt spid="7"/>
                                        </p:tgtEl>
                                      </p:cBhvr>
                                      <p:to x="100000" y="60000"/>
                                    </p:animScale>
                                    <p:animScale>
                                      <p:cBhvr>
                                        <p:cTn id="62" dur="166" decel="50000">
                                          <p:stCondLst>
                                            <p:cond delay="676"/>
                                          </p:stCondLst>
                                        </p:cTn>
                                        <p:tgtEl>
                                          <p:spTgt spid="7"/>
                                        </p:tgtEl>
                                      </p:cBhvr>
                                      <p:to x="100000" y="100000"/>
                                    </p:animScale>
                                    <p:animScale>
                                      <p:cBhvr>
                                        <p:cTn id="63" dur="26">
                                          <p:stCondLst>
                                            <p:cond delay="1312"/>
                                          </p:stCondLst>
                                        </p:cTn>
                                        <p:tgtEl>
                                          <p:spTgt spid="7"/>
                                        </p:tgtEl>
                                      </p:cBhvr>
                                      <p:to x="100000" y="80000"/>
                                    </p:animScale>
                                    <p:animScale>
                                      <p:cBhvr>
                                        <p:cTn id="64" dur="166" decel="50000">
                                          <p:stCondLst>
                                            <p:cond delay="1338"/>
                                          </p:stCondLst>
                                        </p:cTn>
                                        <p:tgtEl>
                                          <p:spTgt spid="7"/>
                                        </p:tgtEl>
                                      </p:cBhvr>
                                      <p:to x="100000" y="100000"/>
                                    </p:animScale>
                                    <p:animScale>
                                      <p:cBhvr>
                                        <p:cTn id="65" dur="26">
                                          <p:stCondLst>
                                            <p:cond delay="1642"/>
                                          </p:stCondLst>
                                        </p:cTn>
                                        <p:tgtEl>
                                          <p:spTgt spid="7"/>
                                        </p:tgtEl>
                                      </p:cBhvr>
                                      <p:to x="100000" y="90000"/>
                                    </p:animScale>
                                    <p:animScale>
                                      <p:cBhvr>
                                        <p:cTn id="66" dur="166" decel="50000">
                                          <p:stCondLst>
                                            <p:cond delay="1668"/>
                                          </p:stCondLst>
                                        </p:cTn>
                                        <p:tgtEl>
                                          <p:spTgt spid="7"/>
                                        </p:tgtEl>
                                      </p:cBhvr>
                                      <p:to x="100000" y="100000"/>
                                    </p:animScale>
                                    <p:animScale>
                                      <p:cBhvr>
                                        <p:cTn id="67" dur="26">
                                          <p:stCondLst>
                                            <p:cond delay="1808"/>
                                          </p:stCondLst>
                                        </p:cTn>
                                        <p:tgtEl>
                                          <p:spTgt spid="7"/>
                                        </p:tgtEl>
                                      </p:cBhvr>
                                      <p:to x="100000" y="95000"/>
                                    </p:animScale>
                                    <p:animScale>
                                      <p:cBhvr>
                                        <p:cTn id="68" dur="166" decel="50000">
                                          <p:stCondLst>
                                            <p:cond delay="1834"/>
                                          </p:stCondLst>
                                        </p:cTn>
                                        <p:tgtEl>
                                          <p:spTgt spid="7"/>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80">
                                          <p:stCondLst>
                                            <p:cond delay="0"/>
                                          </p:stCondLst>
                                        </p:cTn>
                                        <p:tgtEl>
                                          <p:spTgt spid="8"/>
                                        </p:tgtEl>
                                      </p:cBhvr>
                                    </p:animEffect>
                                    <p:anim calcmode="lin" valueType="num">
                                      <p:cBhvr>
                                        <p:cTn id="7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7" dur="26">
                                          <p:stCondLst>
                                            <p:cond delay="650"/>
                                          </p:stCondLst>
                                        </p:cTn>
                                        <p:tgtEl>
                                          <p:spTgt spid="8"/>
                                        </p:tgtEl>
                                      </p:cBhvr>
                                      <p:to x="100000" y="60000"/>
                                    </p:animScale>
                                    <p:animScale>
                                      <p:cBhvr>
                                        <p:cTn id="78" dur="166" decel="50000">
                                          <p:stCondLst>
                                            <p:cond delay="676"/>
                                          </p:stCondLst>
                                        </p:cTn>
                                        <p:tgtEl>
                                          <p:spTgt spid="8"/>
                                        </p:tgtEl>
                                      </p:cBhvr>
                                      <p:to x="100000" y="100000"/>
                                    </p:animScale>
                                    <p:animScale>
                                      <p:cBhvr>
                                        <p:cTn id="79" dur="26">
                                          <p:stCondLst>
                                            <p:cond delay="1312"/>
                                          </p:stCondLst>
                                        </p:cTn>
                                        <p:tgtEl>
                                          <p:spTgt spid="8"/>
                                        </p:tgtEl>
                                      </p:cBhvr>
                                      <p:to x="100000" y="80000"/>
                                    </p:animScale>
                                    <p:animScale>
                                      <p:cBhvr>
                                        <p:cTn id="80" dur="166" decel="50000">
                                          <p:stCondLst>
                                            <p:cond delay="1338"/>
                                          </p:stCondLst>
                                        </p:cTn>
                                        <p:tgtEl>
                                          <p:spTgt spid="8"/>
                                        </p:tgtEl>
                                      </p:cBhvr>
                                      <p:to x="100000" y="100000"/>
                                    </p:animScale>
                                    <p:animScale>
                                      <p:cBhvr>
                                        <p:cTn id="81" dur="26">
                                          <p:stCondLst>
                                            <p:cond delay="1642"/>
                                          </p:stCondLst>
                                        </p:cTn>
                                        <p:tgtEl>
                                          <p:spTgt spid="8"/>
                                        </p:tgtEl>
                                      </p:cBhvr>
                                      <p:to x="100000" y="90000"/>
                                    </p:animScale>
                                    <p:animScale>
                                      <p:cBhvr>
                                        <p:cTn id="82" dur="166" decel="50000">
                                          <p:stCondLst>
                                            <p:cond delay="1668"/>
                                          </p:stCondLst>
                                        </p:cTn>
                                        <p:tgtEl>
                                          <p:spTgt spid="8"/>
                                        </p:tgtEl>
                                      </p:cBhvr>
                                      <p:to x="100000" y="100000"/>
                                    </p:animScale>
                                    <p:animScale>
                                      <p:cBhvr>
                                        <p:cTn id="83" dur="26">
                                          <p:stCondLst>
                                            <p:cond delay="1808"/>
                                          </p:stCondLst>
                                        </p:cTn>
                                        <p:tgtEl>
                                          <p:spTgt spid="8"/>
                                        </p:tgtEl>
                                      </p:cBhvr>
                                      <p:to x="100000" y="95000"/>
                                    </p:animScale>
                                    <p:animScale>
                                      <p:cBhvr>
                                        <p:cTn id="84" dur="166" decel="50000">
                                          <p:stCondLst>
                                            <p:cond delay="1834"/>
                                          </p:stCondLst>
                                        </p:cTn>
                                        <p:tgtEl>
                                          <p:spTgt spid="8"/>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down)">
                                      <p:cBhvr>
                                        <p:cTn id="87" dur="580">
                                          <p:stCondLst>
                                            <p:cond delay="0"/>
                                          </p:stCondLst>
                                        </p:cTn>
                                        <p:tgtEl>
                                          <p:spTgt spid="11"/>
                                        </p:tgtEl>
                                      </p:cBhvr>
                                    </p:animEffect>
                                    <p:anim calcmode="lin" valueType="num">
                                      <p:cBhvr>
                                        <p:cTn id="8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3" dur="26">
                                          <p:stCondLst>
                                            <p:cond delay="650"/>
                                          </p:stCondLst>
                                        </p:cTn>
                                        <p:tgtEl>
                                          <p:spTgt spid="11"/>
                                        </p:tgtEl>
                                      </p:cBhvr>
                                      <p:to x="100000" y="60000"/>
                                    </p:animScale>
                                    <p:animScale>
                                      <p:cBhvr>
                                        <p:cTn id="94" dur="166" decel="50000">
                                          <p:stCondLst>
                                            <p:cond delay="676"/>
                                          </p:stCondLst>
                                        </p:cTn>
                                        <p:tgtEl>
                                          <p:spTgt spid="11"/>
                                        </p:tgtEl>
                                      </p:cBhvr>
                                      <p:to x="100000" y="100000"/>
                                    </p:animScale>
                                    <p:animScale>
                                      <p:cBhvr>
                                        <p:cTn id="95" dur="26">
                                          <p:stCondLst>
                                            <p:cond delay="1312"/>
                                          </p:stCondLst>
                                        </p:cTn>
                                        <p:tgtEl>
                                          <p:spTgt spid="11"/>
                                        </p:tgtEl>
                                      </p:cBhvr>
                                      <p:to x="100000" y="80000"/>
                                    </p:animScale>
                                    <p:animScale>
                                      <p:cBhvr>
                                        <p:cTn id="96" dur="166" decel="50000">
                                          <p:stCondLst>
                                            <p:cond delay="1338"/>
                                          </p:stCondLst>
                                        </p:cTn>
                                        <p:tgtEl>
                                          <p:spTgt spid="11"/>
                                        </p:tgtEl>
                                      </p:cBhvr>
                                      <p:to x="100000" y="100000"/>
                                    </p:animScale>
                                    <p:animScale>
                                      <p:cBhvr>
                                        <p:cTn id="97" dur="26">
                                          <p:stCondLst>
                                            <p:cond delay="1642"/>
                                          </p:stCondLst>
                                        </p:cTn>
                                        <p:tgtEl>
                                          <p:spTgt spid="11"/>
                                        </p:tgtEl>
                                      </p:cBhvr>
                                      <p:to x="100000" y="90000"/>
                                    </p:animScale>
                                    <p:animScale>
                                      <p:cBhvr>
                                        <p:cTn id="98" dur="166" decel="50000">
                                          <p:stCondLst>
                                            <p:cond delay="1668"/>
                                          </p:stCondLst>
                                        </p:cTn>
                                        <p:tgtEl>
                                          <p:spTgt spid="11"/>
                                        </p:tgtEl>
                                      </p:cBhvr>
                                      <p:to x="100000" y="100000"/>
                                    </p:animScale>
                                    <p:animScale>
                                      <p:cBhvr>
                                        <p:cTn id="99" dur="26">
                                          <p:stCondLst>
                                            <p:cond delay="1808"/>
                                          </p:stCondLst>
                                        </p:cTn>
                                        <p:tgtEl>
                                          <p:spTgt spid="11"/>
                                        </p:tgtEl>
                                      </p:cBhvr>
                                      <p:to x="100000" y="95000"/>
                                    </p:animScale>
                                    <p:animScale>
                                      <p:cBhvr>
                                        <p:cTn id="10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0" y="0"/>
            <a:ext cx="8534400" cy="523220"/>
          </a:xfrm>
          <a:prstGeom prst="rect">
            <a:avLst/>
          </a:prstGeom>
        </p:spPr>
        <p:txBody>
          <a:bodyPr wrap="square">
            <a:spAutoFit/>
          </a:bodyPr>
          <a:lstStyle/>
          <a:p>
            <a:pPr algn="ctr"/>
            <a:r>
              <a:rPr lang="en-US" sz="2800" b="1" dirty="0" smtClean="0"/>
              <a:t> </a:t>
            </a:r>
            <a:r>
              <a:rPr lang="en-US" sz="2800" b="1" dirty="0" smtClean="0">
                <a:solidFill>
                  <a:srgbClr val="002060"/>
                </a:solidFill>
              </a:rPr>
              <a:t>Syllabus Prescribed for BA/</a:t>
            </a:r>
            <a:r>
              <a:rPr lang="en-US" sz="2800" b="1" dirty="0" err="1" smtClean="0">
                <a:solidFill>
                  <a:srgbClr val="002060"/>
                </a:solidFill>
              </a:rPr>
              <a:t>B.Com</a:t>
            </a:r>
            <a:r>
              <a:rPr lang="en-US" sz="2800" b="1" dirty="0" smtClean="0">
                <a:solidFill>
                  <a:srgbClr val="002060"/>
                </a:solidFill>
              </a:rPr>
              <a:t> </a:t>
            </a:r>
            <a:r>
              <a:rPr lang="en-US" sz="2800" b="1" dirty="0" err="1" smtClean="0">
                <a:solidFill>
                  <a:srgbClr val="002060"/>
                </a:solidFill>
              </a:rPr>
              <a:t>Programes</a:t>
            </a:r>
            <a:endParaRPr lang="en-US" sz="2800" b="1" dirty="0" smtClean="0">
              <a:solidFill>
                <a:srgbClr val="002060"/>
              </a:solidFill>
            </a:endParaRPr>
          </a:p>
        </p:txBody>
      </p:sp>
      <p:pic>
        <p:nvPicPr>
          <p:cNvPr id="4" name="Picture 3" descr="C:\Users\Client\Desktop\2020-21 FOLDERS\JKM\logo folder\arg college logo .jpg"/>
          <p:cNvPicPr/>
          <p:nvPr/>
        </p:nvPicPr>
        <p:blipFill>
          <a:blip r:embed="rId2"/>
          <a:srcRect/>
          <a:stretch>
            <a:fillRect/>
          </a:stretch>
        </p:blipFill>
        <p:spPr bwMode="auto">
          <a:xfrm>
            <a:off x="0" y="304800"/>
            <a:ext cx="914400" cy="838200"/>
          </a:xfrm>
          <a:prstGeom prst="rect">
            <a:avLst/>
          </a:prstGeom>
          <a:noFill/>
          <a:ln w="9525">
            <a:noFill/>
            <a:miter lim="800000"/>
            <a:headEnd/>
            <a:tailEnd/>
          </a:ln>
        </p:spPr>
      </p:pic>
      <p:sp>
        <p:nvSpPr>
          <p:cNvPr id="6" name="Snip Same Side Corner Rectangle 5"/>
          <p:cNvSpPr/>
          <p:nvPr/>
        </p:nvSpPr>
        <p:spPr>
          <a:xfrm>
            <a:off x="228600" y="1295400"/>
            <a:ext cx="457200" cy="5334000"/>
          </a:xfrm>
          <a:prstGeom prst="snip2Same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b="1" i="1" dirty="0" smtClean="0">
                <a:solidFill>
                  <a:srgbClr val="C00000"/>
                </a:solidFill>
              </a:rPr>
              <a:t>DEPT</a:t>
            </a:r>
          </a:p>
          <a:p>
            <a:pPr algn="ctr"/>
            <a:r>
              <a:rPr lang="en-US" sz="1400" b="1" i="1" dirty="0" smtClean="0">
                <a:solidFill>
                  <a:srgbClr val="C00000"/>
                </a:solidFill>
              </a:rPr>
              <a:t> OF </a:t>
            </a:r>
          </a:p>
          <a:p>
            <a:pPr algn="ctr"/>
            <a:endParaRPr lang="en-US" sz="1400" b="1" i="1" dirty="0" smtClean="0">
              <a:solidFill>
                <a:srgbClr val="C00000"/>
              </a:solidFill>
            </a:endParaRPr>
          </a:p>
          <a:p>
            <a:pPr algn="ctr"/>
            <a:r>
              <a:rPr lang="en-US" sz="1400" b="1" i="1" dirty="0" smtClean="0">
                <a:solidFill>
                  <a:srgbClr val="C00000"/>
                </a:solidFill>
              </a:rPr>
              <a:t>KANNADA</a:t>
            </a:r>
            <a:endParaRPr lang="en-US" sz="1400" b="1" i="1" dirty="0">
              <a:solidFill>
                <a:srgbClr val="C00000"/>
              </a:solidFill>
            </a:endParaRPr>
          </a:p>
        </p:txBody>
      </p:sp>
      <p:sp>
        <p:nvSpPr>
          <p:cNvPr id="7" name="Sun 6"/>
          <p:cNvSpPr/>
          <p:nvPr/>
        </p:nvSpPr>
        <p:spPr>
          <a:xfrm>
            <a:off x="304800" y="1676400"/>
            <a:ext cx="304800" cy="3048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n 7"/>
          <p:cNvSpPr/>
          <p:nvPr/>
        </p:nvSpPr>
        <p:spPr>
          <a:xfrm>
            <a:off x="304800" y="6096000"/>
            <a:ext cx="304800" cy="3048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907316228"/>
              </p:ext>
            </p:extLst>
          </p:nvPr>
        </p:nvGraphicFramePr>
        <p:xfrm>
          <a:off x="990600" y="533400"/>
          <a:ext cx="8000999" cy="6248400"/>
        </p:xfrm>
        <a:graphic>
          <a:graphicData uri="http://schemas.openxmlformats.org/drawingml/2006/table">
            <a:tbl>
              <a:tblPr firstRow="1" bandRow="1">
                <a:tableStyleId>{5C22544A-7EE6-4342-B048-85BDC9FD1C3A}</a:tableStyleId>
              </a:tblPr>
              <a:tblGrid>
                <a:gridCol w="941294"/>
                <a:gridCol w="1098176"/>
                <a:gridCol w="1160929"/>
                <a:gridCol w="3200400"/>
                <a:gridCol w="1600200"/>
              </a:tblGrid>
              <a:tr h="0">
                <a:tc>
                  <a:txBody>
                    <a:bodyPr/>
                    <a:lstStyle/>
                    <a:p>
                      <a:pPr algn="ctr"/>
                      <a:endParaRPr lang="en-US" sz="1400" dirty="0" smtClean="0"/>
                    </a:p>
                    <a:p>
                      <a:pPr algn="ctr"/>
                      <a:r>
                        <a:rPr lang="en-US" sz="1400" dirty="0" err="1" smtClean="0"/>
                        <a:t>Coures</a:t>
                      </a:r>
                      <a:endParaRPr lang="en-US" sz="1400" dirty="0"/>
                    </a:p>
                  </a:txBody>
                  <a:tcPr/>
                </a:tc>
                <a:tc>
                  <a:txBody>
                    <a:bodyPr/>
                    <a:lstStyle/>
                    <a:p>
                      <a:pPr algn="ctr"/>
                      <a:endParaRPr lang="en-US" sz="1400" dirty="0" smtClean="0"/>
                    </a:p>
                    <a:p>
                      <a:pPr algn="ctr"/>
                      <a:r>
                        <a:rPr lang="en-US" sz="1400" dirty="0" smtClean="0"/>
                        <a:t>Year</a:t>
                      </a:r>
                      <a:endParaRPr lang="en-US" sz="1400" dirty="0"/>
                    </a:p>
                  </a:txBody>
                  <a:tcPr/>
                </a:tc>
                <a:tc>
                  <a:txBody>
                    <a:bodyPr/>
                    <a:lstStyle/>
                    <a:p>
                      <a:pPr algn="ctr"/>
                      <a:endParaRPr lang="en-US" sz="1400" dirty="0" smtClean="0"/>
                    </a:p>
                    <a:p>
                      <a:pPr algn="ctr"/>
                      <a:r>
                        <a:rPr lang="en-US" sz="1400" dirty="0" smtClean="0"/>
                        <a:t>Semester</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Text</a:t>
                      </a:r>
                      <a:r>
                        <a:rPr lang="en-US" sz="1400" baseline="0" dirty="0" smtClean="0"/>
                        <a:t> &amp; language aspects prescribed with the teaching duration of 4 Hrs per week</a:t>
                      </a:r>
                      <a:endParaRPr lang="en-US" sz="1400" dirty="0" smtClean="0"/>
                    </a:p>
                    <a:p>
                      <a:endParaRPr lang="en-US" sz="1400" dirty="0"/>
                    </a:p>
                  </a:txBody>
                  <a:tcPr/>
                </a:tc>
                <a:tc>
                  <a:txBody>
                    <a:bodyPr/>
                    <a:lstStyle/>
                    <a:p>
                      <a:r>
                        <a:rPr lang="en-US" sz="1400" dirty="0" smtClean="0"/>
                        <a:t>Max marks</a:t>
                      </a:r>
                      <a:r>
                        <a:rPr lang="en-US" sz="1400" baseline="0" dirty="0" smtClean="0"/>
                        <a:t> </a:t>
                      </a:r>
                      <a:r>
                        <a:rPr lang="en-US" sz="1400" dirty="0" smtClean="0"/>
                        <a:t>:</a:t>
                      </a:r>
                      <a:r>
                        <a:rPr lang="en-US" sz="1400" baseline="0" dirty="0" smtClean="0"/>
                        <a:t> 100  </a:t>
                      </a:r>
                      <a:r>
                        <a:rPr lang="en-US" sz="1400" baseline="0" dirty="0" err="1" smtClean="0"/>
                        <a:t>Int</a:t>
                      </a:r>
                      <a:r>
                        <a:rPr lang="en-US" sz="1400" baseline="0" dirty="0" smtClean="0"/>
                        <a:t>            :  20</a:t>
                      </a:r>
                    </a:p>
                    <a:p>
                      <a:r>
                        <a:rPr lang="en-US" sz="1400" baseline="0" dirty="0" smtClean="0"/>
                        <a:t>Written  :   80</a:t>
                      </a:r>
                      <a:endParaRPr lang="en-US" sz="1400" dirty="0" smtClean="0"/>
                    </a:p>
                  </a:txBody>
                  <a:tcPr/>
                </a:tc>
              </a:tr>
              <a:tr h="564995">
                <a:tc>
                  <a:txBody>
                    <a:bodyPr/>
                    <a:lstStyle/>
                    <a:p>
                      <a:r>
                        <a:rPr lang="en-US" sz="1600" b="1" i="1" dirty="0" smtClean="0">
                          <a:solidFill>
                            <a:srgbClr val="660033"/>
                          </a:solidFill>
                        </a:rPr>
                        <a:t>I</a:t>
                      </a:r>
                      <a:r>
                        <a:rPr lang="en-US" sz="1600" b="1" i="1" baseline="0" dirty="0" smtClean="0">
                          <a:solidFill>
                            <a:srgbClr val="660033"/>
                          </a:solidFill>
                        </a:rPr>
                        <a:t>I</a:t>
                      </a:r>
                      <a:r>
                        <a:rPr lang="en-US" sz="1600" b="1" i="1" dirty="0" smtClean="0">
                          <a:solidFill>
                            <a:srgbClr val="660033"/>
                          </a:solidFill>
                        </a:rPr>
                        <a:t>B.A/</a:t>
                      </a:r>
                    </a:p>
                    <a:p>
                      <a:r>
                        <a:rPr lang="en-US" sz="1600" b="1" i="1" dirty="0" err="1" smtClean="0">
                          <a:solidFill>
                            <a:srgbClr val="660033"/>
                          </a:solidFill>
                        </a:rPr>
                        <a:t>B.Com</a:t>
                      </a:r>
                      <a:endParaRPr lang="en-US" sz="1600" b="1" i="1" dirty="0">
                        <a:solidFill>
                          <a:srgbClr val="660033"/>
                        </a:solidFill>
                      </a:endParaRPr>
                    </a:p>
                  </a:txBody>
                  <a:tcPr>
                    <a:solidFill>
                      <a:schemeClr val="accent4">
                        <a:lumMod val="20000"/>
                        <a:lumOff val="80000"/>
                      </a:schemeClr>
                    </a:solidFill>
                  </a:tcPr>
                </a:tc>
                <a:tc>
                  <a:txBody>
                    <a:bodyPr/>
                    <a:lstStyle/>
                    <a:p>
                      <a:pPr algn="ctr"/>
                      <a:r>
                        <a:rPr lang="en-US" sz="1800" b="1" i="1" dirty="0" smtClean="0">
                          <a:solidFill>
                            <a:srgbClr val="FF0000"/>
                          </a:solidFill>
                        </a:rPr>
                        <a:t>2017-18</a:t>
                      </a:r>
                      <a:endParaRPr lang="en-US" sz="1800" b="1" i="1" dirty="0">
                        <a:solidFill>
                          <a:srgbClr val="FF0000"/>
                        </a:solidFill>
                      </a:endParaRPr>
                    </a:p>
                  </a:txBody>
                  <a:tcPr>
                    <a:solidFill>
                      <a:schemeClr val="accent4">
                        <a:lumMod val="20000"/>
                        <a:lumOff val="80000"/>
                      </a:schemeClr>
                    </a:solidFill>
                  </a:tcPr>
                </a:tc>
                <a:tc>
                  <a:txBody>
                    <a:bodyPr/>
                    <a:lstStyle/>
                    <a:p>
                      <a:pPr algn="ctr"/>
                      <a:r>
                        <a:rPr lang="en-US" sz="1400" b="1" i="1" dirty="0" smtClean="0">
                          <a:solidFill>
                            <a:srgbClr val="002060"/>
                          </a:solidFill>
                        </a:rPr>
                        <a:t>III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 Kannada </a:t>
                      </a:r>
                      <a:r>
                        <a:rPr lang="en-US" sz="1400" b="0" i="0" baseline="0" dirty="0" err="1" smtClean="0">
                          <a:solidFill>
                            <a:srgbClr val="002060"/>
                          </a:solidFill>
                        </a:rPr>
                        <a:t>Dimdima</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a:t>
                      </a:r>
                      <a:r>
                        <a:rPr lang="en-US" sz="1600" b="0" i="0" baseline="0" dirty="0" smtClean="0">
                          <a:solidFill>
                            <a:srgbClr val="002060"/>
                          </a:solidFill>
                        </a:rPr>
                        <a:t>- </a:t>
                      </a:r>
                      <a:endParaRPr lang="en-US" sz="1600" b="0" i="0" dirty="0">
                        <a:solidFill>
                          <a:srgbClr val="002060"/>
                        </a:solidFill>
                      </a:endParaRPr>
                    </a:p>
                  </a:txBody>
                  <a:tcPr>
                    <a:solidFill>
                      <a:schemeClr val="accent4">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4">
                        <a:lumMod val="20000"/>
                        <a:lumOff val="80000"/>
                      </a:schemeClr>
                    </a:solidFill>
                  </a:tcPr>
                </a:tc>
              </a:tr>
              <a:tr h="505522">
                <a:tc>
                  <a:txBody>
                    <a:bodyPr/>
                    <a:lstStyle/>
                    <a:p>
                      <a:endParaRPr lang="en-US" sz="1800" dirty="0"/>
                    </a:p>
                  </a:txBody>
                  <a:tcPr>
                    <a:solidFill>
                      <a:schemeClr val="accent4">
                        <a:lumMod val="20000"/>
                        <a:lumOff val="80000"/>
                      </a:schemeClr>
                    </a:solidFill>
                  </a:tcPr>
                </a:tc>
                <a:tc>
                  <a:txBody>
                    <a:bodyPr/>
                    <a:lstStyle/>
                    <a:p>
                      <a:pPr algn="ctr"/>
                      <a:endParaRPr lang="en-US" sz="1800" b="1" i="1" dirty="0">
                        <a:solidFill>
                          <a:srgbClr val="FF0000"/>
                        </a:solidFill>
                      </a:endParaRPr>
                    </a:p>
                  </a:txBody>
                  <a:tcPr>
                    <a:solidFill>
                      <a:schemeClr val="accent4">
                        <a:lumMod val="20000"/>
                        <a:lumOff val="80000"/>
                      </a:schemeClr>
                    </a:solidFill>
                  </a:tcPr>
                </a:tc>
                <a:tc>
                  <a:txBody>
                    <a:bodyPr/>
                    <a:lstStyle/>
                    <a:p>
                      <a:pPr algn="ctr"/>
                      <a:r>
                        <a:rPr lang="en-US" sz="1400" b="1" i="1" dirty="0" smtClean="0">
                          <a:solidFill>
                            <a:srgbClr val="002060"/>
                          </a:solidFill>
                        </a:rPr>
                        <a:t>IV</a:t>
                      </a:r>
                      <a:r>
                        <a:rPr lang="en-US" sz="1400" b="1" i="1" baseline="0" dirty="0" smtClean="0">
                          <a:solidFill>
                            <a:srgbClr val="002060"/>
                          </a:solidFill>
                        </a:rPr>
                        <a:t>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Surabhi</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4">
                        <a:lumMod val="20000"/>
                        <a:lumOff val="80000"/>
                      </a:schemeClr>
                    </a:solidFill>
                  </a:tcPr>
                </a:tc>
              </a:tr>
              <a:tr h="505522">
                <a:tc>
                  <a:txBody>
                    <a:bodyPr/>
                    <a:lstStyle/>
                    <a:p>
                      <a:endParaRPr lang="en-US" sz="1800" dirty="0"/>
                    </a:p>
                  </a:txBody>
                  <a:tcPr>
                    <a:solidFill>
                      <a:schemeClr val="tx2">
                        <a:lumMod val="20000"/>
                        <a:lumOff val="80000"/>
                      </a:schemeClr>
                    </a:solidFill>
                  </a:tcPr>
                </a:tc>
                <a:tc>
                  <a:txBody>
                    <a:bodyPr/>
                    <a:lstStyle/>
                    <a:p>
                      <a:pPr algn="ctr"/>
                      <a:r>
                        <a:rPr lang="en-US" sz="1800" b="1" i="1" dirty="0" smtClean="0">
                          <a:solidFill>
                            <a:srgbClr val="FF0000"/>
                          </a:solidFill>
                        </a:rPr>
                        <a:t>2018-19</a:t>
                      </a:r>
                      <a:endParaRPr lang="en-US" sz="1800" b="1" i="1" dirty="0">
                        <a:solidFill>
                          <a:srgbClr val="FF0000"/>
                        </a:solidFill>
                      </a:endParaRPr>
                    </a:p>
                  </a:txBody>
                  <a:tcPr>
                    <a:solidFill>
                      <a:schemeClr val="tx2">
                        <a:lumMod val="20000"/>
                        <a:lumOff val="80000"/>
                      </a:schemeClr>
                    </a:solidFill>
                  </a:tcPr>
                </a:tc>
                <a:tc>
                  <a:txBody>
                    <a:bodyPr/>
                    <a:lstStyle/>
                    <a:p>
                      <a:pPr algn="ctr"/>
                      <a:r>
                        <a:rPr lang="en-US" sz="1400" b="1" i="1" dirty="0" smtClean="0">
                          <a:solidFill>
                            <a:srgbClr val="002060"/>
                          </a:solidFill>
                        </a:rPr>
                        <a:t>III SEM</a:t>
                      </a:r>
                      <a:endParaRPr lang="en-US" sz="1400" b="1" i="1" dirty="0">
                        <a:solidFill>
                          <a:srgbClr val="002060"/>
                        </a:solidFill>
                      </a:endParaRPr>
                    </a:p>
                  </a:txBody>
                  <a:tcPr>
                    <a:solidFill>
                      <a:schemeClr val="tx2">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Dimdima</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tx2">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tx2">
                        <a:lumMod val="20000"/>
                        <a:lumOff val="80000"/>
                      </a:schemeClr>
                    </a:solidFill>
                  </a:tcPr>
                </a:tc>
              </a:tr>
              <a:tr h="505522">
                <a:tc>
                  <a:txBody>
                    <a:bodyPr/>
                    <a:lstStyle/>
                    <a:p>
                      <a:endParaRPr lang="en-US" sz="1800" dirty="0"/>
                    </a:p>
                  </a:txBody>
                  <a:tcPr>
                    <a:solidFill>
                      <a:schemeClr val="tx2">
                        <a:lumMod val="20000"/>
                        <a:lumOff val="80000"/>
                      </a:schemeClr>
                    </a:solidFill>
                  </a:tcPr>
                </a:tc>
                <a:tc>
                  <a:txBody>
                    <a:bodyPr/>
                    <a:lstStyle/>
                    <a:p>
                      <a:pPr algn="ctr"/>
                      <a:endParaRPr lang="en-US" sz="1800" b="1" i="1" dirty="0">
                        <a:solidFill>
                          <a:srgbClr val="FF0000"/>
                        </a:solidFill>
                      </a:endParaRPr>
                    </a:p>
                  </a:txBody>
                  <a:tcPr>
                    <a:solidFill>
                      <a:schemeClr val="tx2">
                        <a:lumMod val="20000"/>
                        <a:lumOff val="80000"/>
                      </a:schemeClr>
                    </a:solidFill>
                  </a:tcPr>
                </a:tc>
                <a:tc>
                  <a:txBody>
                    <a:bodyPr/>
                    <a:lstStyle/>
                    <a:p>
                      <a:pPr algn="ctr"/>
                      <a:r>
                        <a:rPr lang="en-US" sz="1400" b="1" i="1" dirty="0" smtClean="0">
                          <a:solidFill>
                            <a:srgbClr val="002060"/>
                          </a:solidFill>
                        </a:rPr>
                        <a:t>IV</a:t>
                      </a:r>
                      <a:r>
                        <a:rPr lang="en-US" sz="1400" b="1" i="1" baseline="0" dirty="0" smtClean="0">
                          <a:solidFill>
                            <a:srgbClr val="002060"/>
                          </a:solidFill>
                        </a:rPr>
                        <a:t> SEM</a:t>
                      </a:r>
                      <a:endParaRPr lang="en-US" sz="1400" b="1" i="1" dirty="0">
                        <a:solidFill>
                          <a:srgbClr val="002060"/>
                        </a:solidFill>
                      </a:endParaRPr>
                    </a:p>
                  </a:txBody>
                  <a:tcPr>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Surabhi</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tx2">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tx2">
                        <a:lumMod val="20000"/>
                        <a:lumOff val="80000"/>
                      </a:schemeClr>
                    </a:solidFill>
                  </a:tcPr>
                </a:tc>
              </a:tr>
              <a:tr h="505522">
                <a:tc>
                  <a:txBody>
                    <a:bodyPr/>
                    <a:lstStyle/>
                    <a:p>
                      <a:endParaRPr lang="en-US" sz="1800" dirty="0"/>
                    </a:p>
                  </a:txBody>
                  <a:tcPr>
                    <a:solidFill>
                      <a:schemeClr val="accent4">
                        <a:lumMod val="20000"/>
                        <a:lumOff val="80000"/>
                      </a:schemeClr>
                    </a:solidFill>
                  </a:tcPr>
                </a:tc>
                <a:tc>
                  <a:txBody>
                    <a:bodyPr/>
                    <a:lstStyle/>
                    <a:p>
                      <a:pPr algn="ctr"/>
                      <a:r>
                        <a:rPr lang="en-US" sz="1800" b="1" i="1" dirty="0" smtClean="0">
                          <a:solidFill>
                            <a:srgbClr val="FF0000"/>
                          </a:solidFill>
                        </a:rPr>
                        <a:t>2019-20</a:t>
                      </a:r>
                      <a:endParaRPr lang="en-US" sz="1800" b="1" i="1" dirty="0">
                        <a:solidFill>
                          <a:srgbClr val="FF0000"/>
                        </a:solidFill>
                      </a:endParaRPr>
                    </a:p>
                  </a:txBody>
                  <a:tcPr>
                    <a:solidFill>
                      <a:schemeClr val="accent4">
                        <a:lumMod val="20000"/>
                        <a:lumOff val="80000"/>
                      </a:schemeClr>
                    </a:solidFill>
                  </a:tcPr>
                </a:tc>
                <a:tc>
                  <a:txBody>
                    <a:bodyPr/>
                    <a:lstStyle/>
                    <a:p>
                      <a:pPr algn="ctr"/>
                      <a:r>
                        <a:rPr lang="en-US" sz="1400" b="1" i="1" dirty="0" smtClean="0">
                          <a:solidFill>
                            <a:srgbClr val="002060"/>
                          </a:solidFill>
                        </a:rPr>
                        <a:t>III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Dimdima</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4">
                        <a:lumMod val="20000"/>
                        <a:lumOff val="80000"/>
                      </a:schemeClr>
                    </a:solidFill>
                  </a:tcPr>
                </a:tc>
              </a:tr>
              <a:tr h="564995">
                <a:tc>
                  <a:txBody>
                    <a:bodyPr/>
                    <a:lstStyle/>
                    <a:p>
                      <a:endParaRPr lang="en-US" sz="1800" dirty="0"/>
                    </a:p>
                  </a:txBody>
                  <a:tcPr>
                    <a:solidFill>
                      <a:schemeClr val="accent4">
                        <a:lumMod val="20000"/>
                        <a:lumOff val="80000"/>
                      </a:schemeClr>
                    </a:solidFill>
                  </a:tcPr>
                </a:tc>
                <a:tc>
                  <a:txBody>
                    <a:bodyPr/>
                    <a:lstStyle/>
                    <a:p>
                      <a:pPr algn="ctr"/>
                      <a:endParaRPr lang="en-US" sz="1800" i="1" dirty="0"/>
                    </a:p>
                  </a:txBody>
                  <a:tcPr>
                    <a:solidFill>
                      <a:schemeClr val="accent4">
                        <a:lumMod val="20000"/>
                        <a:lumOff val="80000"/>
                      </a:schemeClr>
                    </a:solidFill>
                  </a:tcPr>
                </a:tc>
                <a:tc>
                  <a:txBody>
                    <a:bodyPr/>
                    <a:lstStyle/>
                    <a:p>
                      <a:pPr algn="ctr"/>
                      <a:r>
                        <a:rPr lang="en-US" sz="1400" b="1" i="1" dirty="0" smtClean="0">
                          <a:solidFill>
                            <a:srgbClr val="002060"/>
                          </a:solidFill>
                        </a:rPr>
                        <a:t>IV</a:t>
                      </a:r>
                      <a:r>
                        <a:rPr lang="en-US" sz="1400" b="1" i="1" baseline="0" dirty="0" smtClean="0">
                          <a:solidFill>
                            <a:srgbClr val="002060"/>
                          </a:solidFill>
                        </a:rPr>
                        <a:t>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-Kannada </a:t>
                      </a:r>
                      <a:r>
                        <a:rPr lang="en-US" sz="1400" b="0" i="0" baseline="0" dirty="0" err="1" smtClean="0">
                          <a:solidFill>
                            <a:srgbClr val="002060"/>
                          </a:solidFill>
                        </a:rPr>
                        <a:t>Surabhi</a:t>
                      </a:r>
                      <a:endParaRPr lang="en-US" sz="1400" b="0" i="0" baseline="0" dirty="0" smtClean="0">
                        <a:solidFill>
                          <a:srgbClr val="002060"/>
                        </a:solidFill>
                      </a:endParaRP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2060"/>
                          </a:solidFill>
                        </a:rPr>
                        <a:t>80+20</a:t>
                      </a:r>
                    </a:p>
                    <a:p>
                      <a:pPr algn="ctr"/>
                      <a:endParaRPr lang="en-US" sz="1600" b="1" dirty="0">
                        <a:solidFill>
                          <a:srgbClr val="002060"/>
                        </a:solidFill>
                      </a:endParaRPr>
                    </a:p>
                  </a:txBody>
                  <a:tcPr>
                    <a:solidFill>
                      <a:schemeClr val="accent4">
                        <a:lumMod val="20000"/>
                        <a:lumOff val="80000"/>
                      </a:schemeClr>
                    </a:solidFill>
                  </a:tcPr>
                </a:tc>
              </a:tr>
              <a:tr h="505522">
                <a:tc>
                  <a:txBody>
                    <a:bodyPr/>
                    <a:lstStyle/>
                    <a:p>
                      <a:endParaRPr lang="en-US" sz="1800" dirty="0"/>
                    </a:p>
                  </a:txBody>
                  <a:tcPr>
                    <a:solidFill>
                      <a:schemeClr val="accent5">
                        <a:lumMod val="20000"/>
                        <a:lumOff val="80000"/>
                      </a:schemeClr>
                    </a:solidFill>
                  </a:tcPr>
                </a:tc>
                <a:tc>
                  <a:txBody>
                    <a:bodyPr/>
                    <a:lstStyle/>
                    <a:p>
                      <a:pPr algn="ctr"/>
                      <a:r>
                        <a:rPr lang="en-US" sz="1800" b="1" i="1" dirty="0" smtClean="0">
                          <a:solidFill>
                            <a:srgbClr val="FF0000"/>
                          </a:solidFill>
                        </a:rPr>
                        <a:t>2020-21</a:t>
                      </a:r>
                      <a:endParaRPr lang="en-US" sz="1800" b="1" i="1" dirty="0">
                        <a:solidFill>
                          <a:srgbClr val="FF0000"/>
                        </a:solidFill>
                      </a:endParaRPr>
                    </a:p>
                  </a:txBody>
                  <a:tcPr>
                    <a:solidFill>
                      <a:schemeClr val="accent5">
                        <a:lumMod val="20000"/>
                        <a:lumOff val="80000"/>
                      </a:schemeClr>
                    </a:solidFill>
                  </a:tcPr>
                </a:tc>
                <a:tc>
                  <a:txBody>
                    <a:bodyPr/>
                    <a:lstStyle/>
                    <a:p>
                      <a:pPr algn="ctr"/>
                      <a:r>
                        <a:rPr lang="en-US" sz="1400" b="1" i="1" dirty="0" smtClean="0">
                          <a:solidFill>
                            <a:srgbClr val="002060"/>
                          </a:solidFill>
                        </a:rPr>
                        <a:t>III SEM</a:t>
                      </a:r>
                      <a:endParaRPr lang="en-US" sz="1400" b="1" i="1" dirty="0">
                        <a:solidFill>
                          <a:srgbClr val="002060"/>
                        </a:solidFill>
                      </a:endParaRPr>
                    </a:p>
                  </a:txBody>
                  <a:tcPr>
                    <a:solidFill>
                      <a:schemeClr val="accent5">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a:t>
                      </a: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5">
                        <a:lumMod val="20000"/>
                        <a:lumOff val="80000"/>
                      </a:schemeClr>
                    </a:solidFill>
                  </a:tcPr>
                </a:tc>
                <a:tc>
                  <a:txBody>
                    <a:bodyPr/>
                    <a:lstStyle/>
                    <a:p>
                      <a:pPr algn="ctr"/>
                      <a:r>
                        <a:rPr lang="en-US" sz="1600" b="1" dirty="0" smtClean="0">
                          <a:solidFill>
                            <a:srgbClr val="002060"/>
                          </a:solidFill>
                        </a:rPr>
                        <a:t>80+20</a:t>
                      </a:r>
                      <a:endParaRPr lang="en-US" sz="1600" b="1" dirty="0">
                        <a:solidFill>
                          <a:srgbClr val="002060"/>
                        </a:solidFill>
                      </a:endParaRPr>
                    </a:p>
                  </a:txBody>
                  <a:tcPr>
                    <a:solidFill>
                      <a:schemeClr val="accent5">
                        <a:lumMod val="20000"/>
                        <a:lumOff val="80000"/>
                      </a:schemeClr>
                    </a:solidFill>
                  </a:tcPr>
                </a:tc>
              </a:tr>
              <a:tr h="505522">
                <a:tc>
                  <a:txBody>
                    <a:bodyPr/>
                    <a:lstStyle/>
                    <a:p>
                      <a:endParaRPr lang="en-US" sz="1800" dirty="0"/>
                    </a:p>
                  </a:txBody>
                  <a:tcPr>
                    <a:solidFill>
                      <a:schemeClr val="accent5">
                        <a:lumMod val="20000"/>
                        <a:lumOff val="80000"/>
                      </a:schemeClr>
                    </a:solidFill>
                  </a:tcPr>
                </a:tc>
                <a:tc>
                  <a:txBody>
                    <a:bodyPr/>
                    <a:lstStyle/>
                    <a:p>
                      <a:pPr algn="ctr"/>
                      <a:endParaRPr lang="en-US" sz="1800" i="1" dirty="0"/>
                    </a:p>
                  </a:txBody>
                  <a:tcPr>
                    <a:solidFill>
                      <a:schemeClr val="accent5">
                        <a:lumMod val="20000"/>
                        <a:lumOff val="80000"/>
                      </a:schemeClr>
                    </a:solidFill>
                  </a:tcPr>
                </a:tc>
                <a:tc>
                  <a:txBody>
                    <a:bodyPr/>
                    <a:lstStyle/>
                    <a:p>
                      <a:pPr algn="ctr"/>
                      <a:r>
                        <a:rPr lang="en-US" sz="1400" b="1" i="1" dirty="0" smtClean="0">
                          <a:solidFill>
                            <a:srgbClr val="002060"/>
                          </a:solidFill>
                        </a:rPr>
                        <a:t>IV</a:t>
                      </a:r>
                      <a:r>
                        <a:rPr lang="en-US" sz="1400" b="1" i="1" baseline="0" dirty="0" smtClean="0">
                          <a:solidFill>
                            <a:srgbClr val="002060"/>
                          </a:solidFill>
                        </a:rPr>
                        <a:t> SEM</a:t>
                      </a:r>
                      <a:endParaRPr lang="en-US" sz="1400" b="1" i="1" dirty="0">
                        <a:solidFill>
                          <a:srgbClr val="002060"/>
                        </a:solidFill>
                      </a:endParaRPr>
                    </a:p>
                  </a:txBody>
                  <a:tcPr>
                    <a:solidFill>
                      <a:schemeClr val="accent5">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a:t>
                      </a: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5">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2060"/>
                          </a:solidFill>
                        </a:rPr>
                        <a:t>80+20</a:t>
                      </a:r>
                    </a:p>
                  </a:txBody>
                  <a:tcPr>
                    <a:solidFill>
                      <a:schemeClr val="accent5">
                        <a:lumMod val="20000"/>
                        <a:lumOff val="80000"/>
                      </a:schemeClr>
                    </a:solidFill>
                  </a:tcPr>
                </a:tc>
              </a:tr>
              <a:tr h="505522">
                <a:tc>
                  <a:txBody>
                    <a:bodyPr/>
                    <a:lstStyle/>
                    <a:p>
                      <a:endParaRPr lang="en-US" sz="1800" dirty="0"/>
                    </a:p>
                  </a:txBody>
                  <a:tcPr>
                    <a:solidFill>
                      <a:schemeClr val="accent4">
                        <a:lumMod val="20000"/>
                        <a:lumOff val="80000"/>
                      </a:schemeClr>
                    </a:solidFill>
                  </a:tcPr>
                </a:tc>
                <a:tc>
                  <a:txBody>
                    <a:bodyPr/>
                    <a:lstStyle/>
                    <a:p>
                      <a:pPr algn="ctr"/>
                      <a:r>
                        <a:rPr lang="en-US" sz="1800" b="1" i="1" dirty="0" smtClean="0">
                          <a:solidFill>
                            <a:srgbClr val="FF0000"/>
                          </a:solidFill>
                        </a:rPr>
                        <a:t>2021-22</a:t>
                      </a:r>
                      <a:endParaRPr lang="en-US" sz="1800" b="1" i="1" dirty="0">
                        <a:solidFill>
                          <a:srgbClr val="FF0000"/>
                        </a:solidFill>
                      </a:endParaRPr>
                    </a:p>
                  </a:txBody>
                  <a:tcPr>
                    <a:solidFill>
                      <a:schemeClr val="accent4">
                        <a:lumMod val="20000"/>
                        <a:lumOff val="80000"/>
                      </a:schemeClr>
                    </a:solidFill>
                  </a:tcPr>
                </a:tc>
                <a:tc>
                  <a:txBody>
                    <a:bodyPr/>
                    <a:lstStyle/>
                    <a:p>
                      <a:pPr algn="ctr"/>
                      <a:r>
                        <a:rPr lang="en-US" sz="1400" b="1" i="1" dirty="0" smtClean="0">
                          <a:solidFill>
                            <a:srgbClr val="002060"/>
                          </a:solidFill>
                        </a:rPr>
                        <a:t>III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a:t>
                      </a: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algn="ctr"/>
                      <a:r>
                        <a:rPr lang="en-US" sz="1600" b="1" dirty="0" smtClean="0">
                          <a:solidFill>
                            <a:srgbClr val="002060"/>
                          </a:solidFill>
                        </a:rPr>
                        <a:t>60+40</a:t>
                      </a:r>
                      <a:endParaRPr lang="en-US" sz="1600" b="1" dirty="0">
                        <a:solidFill>
                          <a:srgbClr val="002060"/>
                        </a:solidFill>
                      </a:endParaRPr>
                    </a:p>
                  </a:txBody>
                  <a:tcPr>
                    <a:solidFill>
                      <a:schemeClr val="accent4">
                        <a:lumMod val="20000"/>
                        <a:lumOff val="80000"/>
                      </a:schemeClr>
                    </a:solidFill>
                  </a:tcPr>
                </a:tc>
              </a:tr>
              <a:tr h="505522">
                <a:tc>
                  <a:txBody>
                    <a:bodyPr/>
                    <a:lstStyle/>
                    <a:p>
                      <a:endParaRPr lang="en-US" sz="1800" dirty="0"/>
                    </a:p>
                  </a:txBody>
                  <a:tcPr>
                    <a:solidFill>
                      <a:schemeClr val="accent4">
                        <a:lumMod val="20000"/>
                        <a:lumOff val="80000"/>
                      </a:schemeClr>
                    </a:solidFill>
                  </a:tcPr>
                </a:tc>
                <a:tc>
                  <a:txBody>
                    <a:bodyPr/>
                    <a:lstStyle/>
                    <a:p>
                      <a:pPr algn="ctr"/>
                      <a:endParaRPr lang="en-US" sz="1800" i="1" dirty="0"/>
                    </a:p>
                  </a:txBody>
                  <a:tcPr>
                    <a:solidFill>
                      <a:schemeClr val="accent4">
                        <a:lumMod val="20000"/>
                        <a:lumOff val="80000"/>
                      </a:schemeClr>
                    </a:solidFill>
                  </a:tcPr>
                </a:tc>
                <a:tc>
                  <a:txBody>
                    <a:bodyPr/>
                    <a:lstStyle/>
                    <a:p>
                      <a:pPr algn="ctr"/>
                      <a:r>
                        <a:rPr lang="en-US" sz="1400" b="1" i="1" dirty="0" smtClean="0">
                          <a:solidFill>
                            <a:srgbClr val="002060"/>
                          </a:solidFill>
                        </a:rPr>
                        <a:t>IV</a:t>
                      </a:r>
                      <a:r>
                        <a:rPr lang="en-US" sz="1400" b="1" i="1" baseline="0" dirty="0" smtClean="0">
                          <a:solidFill>
                            <a:srgbClr val="002060"/>
                          </a:solidFill>
                        </a:rPr>
                        <a:t> SEM</a:t>
                      </a:r>
                      <a:endParaRPr lang="en-US" sz="1400" b="1" i="1" dirty="0">
                        <a:solidFill>
                          <a:srgbClr val="002060"/>
                        </a:solidFill>
                      </a:endParaRPr>
                    </a:p>
                  </a:txBody>
                  <a:tcPr>
                    <a:solidFill>
                      <a:schemeClr val="accent4">
                        <a:lumMod val="20000"/>
                        <a:lumOff val="80000"/>
                      </a:schemeClr>
                    </a:solidFill>
                  </a:tcPr>
                </a:tc>
                <a:tc>
                  <a:txBody>
                    <a:bodyPr/>
                    <a:lstStyle/>
                    <a:p>
                      <a:r>
                        <a:rPr lang="en-US" sz="1400" b="0" i="0" dirty="0" smtClean="0">
                          <a:solidFill>
                            <a:srgbClr val="002060"/>
                          </a:solidFill>
                        </a:rPr>
                        <a:t>For</a:t>
                      </a:r>
                      <a:r>
                        <a:rPr lang="en-US" sz="1400" b="0" i="0" baseline="0" dirty="0" smtClean="0">
                          <a:solidFill>
                            <a:srgbClr val="002060"/>
                          </a:solidFill>
                        </a:rPr>
                        <a:t> B.A -</a:t>
                      </a:r>
                    </a:p>
                    <a:p>
                      <a:r>
                        <a:rPr lang="en-US" sz="1400" b="0" i="0" baseline="0" dirty="0" smtClean="0">
                          <a:solidFill>
                            <a:srgbClr val="002060"/>
                          </a:solidFill>
                        </a:rPr>
                        <a:t>      </a:t>
                      </a:r>
                      <a:r>
                        <a:rPr lang="en-US" sz="1400" b="0" i="0" baseline="0" dirty="0" err="1" smtClean="0">
                          <a:solidFill>
                            <a:srgbClr val="002060"/>
                          </a:solidFill>
                        </a:rPr>
                        <a:t>B.Com</a:t>
                      </a:r>
                      <a:r>
                        <a:rPr lang="en-US" sz="1400" b="0" i="0" baseline="0" dirty="0" smtClean="0">
                          <a:solidFill>
                            <a:srgbClr val="002060"/>
                          </a:solidFill>
                        </a:rPr>
                        <a:t> - </a:t>
                      </a:r>
                      <a:endParaRPr lang="en-US" sz="1400" b="0" i="0" dirty="0">
                        <a:solidFill>
                          <a:srgbClr val="002060"/>
                        </a:solidFill>
                      </a:endParaRPr>
                    </a:p>
                  </a:txBody>
                  <a:tcPr>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2060"/>
                          </a:solidFill>
                        </a:rPr>
                        <a:t>60+40</a:t>
                      </a:r>
                    </a:p>
                  </a:txBody>
                  <a:tcPr>
                    <a:solidFill>
                      <a:schemeClr val="accent4">
                        <a:lumMod val="20000"/>
                        <a:lumOff val="80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80">
                                          <p:stCondLst>
                                            <p:cond delay="0"/>
                                          </p:stCondLst>
                                        </p:cTn>
                                        <p:tgtEl>
                                          <p:spTgt spid="6"/>
                                        </p:tgtEl>
                                      </p:cBhvr>
                                    </p:animEffect>
                                    <p:anim calcmode="lin" valueType="num">
                                      <p:cBhvr>
                                        <p:cTn id="4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5" dur="26">
                                          <p:stCondLst>
                                            <p:cond delay="650"/>
                                          </p:stCondLst>
                                        </p:cTn>
                                        <p:tgtEl>
                                          <p:spTgt spid="6"/>
                                        </p:tgtEl>
                                      </p:cBhvr>
                                      <p:to x="100000" y="60000"/>
                                    </p:animScale>
                                    <p:animScale>
                                      <p:cBhvr>
                                        <p:cTn id="46" dur="166" decel="50000">
                                          <p:stCondLst>
                                            <p:cond delay="676"/>
                                          </p:stCondLst>
                                        </p:cTn>
                                        <p:tgtEl>
                                          <p:spTgt spid="6"/>
                                        </p:tgtEl>
                                      </p:cBhvr>
                                      <p:to x="100000" y="100000"/>
                                    </p:animScale>
                                    <p:animScale>
                                      <p:cBhvr>
                                        <p:cTn id="47" dur="26">
                                          <p:stCondLst>
                                            <p:cond delay="1312"/>
                                          </p:stCondLst>
                                        </p:cTn>
                                        <p:tgtEl>
                                          <p:spTgt spid="6"/>
                                        </p:tgtEl>
                                      </p:cBhvr>
                                      <p:to x="100000" y="80000"/>
                                    </p:animScale>
                                    <p:animScale>
                                      <p:cBhvr>
                                        <p:cTn id="48" dur="166" decel="50000">
                                          <p:stCondLst>
                                            <p:cond delay="1338"/>
                                          </p:stCondLst>
                                        </p:cTn>
                                        <p:tgtEl>
                                          <p:spTgt spid="6"/>
                                        </p:tgtEl>
                                      </p:cBhvr>
                                      <p:to x="100000" y="100000"/>
                                    </p:animScale>
                                    <p:animScale>
                                      <p:cBhvr>
                                        <p:cTn id="49" dur="26">
                                          <p:stCondLst>
                                            <p:cond delay="1642"/>
                                          </p:stCondLst>
                                        </p:cTn>
                                        <p:tgtEl>
                                          <p:spTgt spid="6"/>
                                        </p:tgtEl>
                                      </p:cBhvr>
                                      <p:to x="100000" y="90000"/>
                                    </p:animScale>
                                    <p:animScale>
                                      <p:cBhvr>
                                        <p:cTn id="50" dur="166" decel="50000">
                                          <p:stCondLst>
                                            <p:cond delay="1668"/>
                                          </p:stCondLst>
                                        </p:cTn>
                                        <p:tgtEl>
                                          <p:spTgt spid="6"/>
                                        </p:tgtEl>
                                      </p:cBhvr>
                                      <p:to x="100000" y="100000"/>
                                    </p:animScale>
                                    <p:animScale>
                                      <p:cBhvr>
                                        <p:cTn id="51" dur="26">
                                          <p:stCondLst>
                                            <p:cond delay="1808"/>
                                          </p:stCondLst>
                                        </p:cTn>
                                        <p:tgtEl>
                                          <p:spTgt spid="6"/>
                                        </p:tgtEl>
                                      </p:cBhvr>
                                      <p:to x="100000" y="95000"/>
                                    </p:animScale>
                                    <p:animScale>
                                      <p:cBhvr>
                                        <p:cTn id="52" dur="166" decel="50000">
                                          <p:stCondLst>
                                            <p:cond delay="1834"/>
                                          </p:stCondLst>
                                        </p:cTn>
                                        <p:tgtEl>
                                          <p:spTgt spid="6"/>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down)">
                                      <p:cBhvr>
                                        <p:cTn id="55" dur="580">
                                          <p:stCondLst>
                                            <p:cond delay="0"/>
                                          </p:stCondLst>
                                        </p:cTn>
                                        <p:tgtEl>
                                          <p:spTgt spid="7"/>
                                        </p:tgtEl>
                                      </p:cBhvr>
                                    </p:animEffect>
                                    <p:anim calcmode="lin" valueType="num">
                                      <p:cBhvr>
                                        <p:cTn id="5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1" dur="26">
                                          <p:stCondLst>
                                            <p:cond delay="650"/>
                                          </p:stCondLst>
                                        </p:cTn>
                                        <p:tgtEl>
                                          <p:spTgt spid="7"/>
                                        </p:tgtEl>
                                      </p:cBhvr>
                                      <p:to x="100000" y="60000"/>
                                    </p:animScale>
                                    <p:animScale>
                                      <p:cBhvr>
                                        <p:cTn id="62" dur="166" decel="50000">
                                          <p:stCondLst>
                                            <p:cond delay="676"/>
                                          </p:stCondLst>
                                        </p:cTn>
                                        <p:tgtEl>
                                          <p:spTgt spid="7"/>
                                        </p:tgtEl>
                                      </p:cBhvr>
                                      <p:to x="100000" y="100000"/>
                                    </p:animScale>
                                    <p:animScale>
                                      <p:cBhvr>
                                        <p:cTn id="63" dur="26">
                                          <p:stCondLst>
                                            <p:cond delay="1312"/>
                                          </p:stCondLst>
                                        </p:cTn>
                                        <p:tgtEl>
                                          <p:spTgt spid="7"/>
                                        </p:tgtEl>
                                      </p:cBhvr>
                                      <p:to x="100000" y="80000"/>
                                    </p:animScale>
                                    <p:animScale>
                                      <p:cBhvr>
                                        <p:cTn id="64" dur="166" decel="50000">
                                          <p:stCondLst>
                                            <p:cond delay="1338"/>
                                          </p:stCondLst>
                                        </p:cTn>
                                        <p:tgtEl>
                                          <p:spTgt spid="7"/>
                                        </p:tgtEl>
                                      </p:cBhvr>
                                      <p:to x="100000" y="100000"/>
                                    </p:animScale>
                                    <p:animScale>
                                      <p:cBhvr>
                                        <p:cTn id="65" dur="26">
                                          <p:stCondLst>
                                            <p:cond delay="1642"/>
                                          </p:stCondLst>
                                        </p:cTn>
                                        <p:tgtEl>
                                          <p:spTgt spid="7"/>
                                        </p:tgtEl>
                                      </p:cBhvr>
                                      <p:to x="100000" y="90000"/>
                                    </p:animScale>
                                    <p:animScale>
                                      <p:cBhvr>
                                        <p:cTn id="66" dur="166" decel="50000">
                                          <p:stCondLst>
                                            <p:cond delay="1668"/>
                                          </p:stCondLst>
                                        </p:cTn>
                                        <p:tgtEl>
                                          <p:spTgt spid="7"/>
                                        </p:tgtEl>
                                      </p:cBhvr>
                                      <p:to x="100000" y="100000"/>
                                    </p:animScale>
                                    <p:animScale>
                                      <p:cBhvr>
                                        <p:cTn id="67" dur="26">
                                          <p:stCondLst>
                                            <p:cond delay="1808"/>
                                          </p:stCondLst>
                                        </p:cTn>
                                        <p:tgtEl>
                                          <p:spTgt spid="7"/>
                                        </p:tgtEl>
                                      </p:cBhvr>
                                      <p:to x="100000" y="95000"/>
                                    </p:animScale>
                                    <p:animScale>
                                      <p:cBhvr>
                                        <p:cTn id="68" dur="166" decel="50000">
                                          <p:stCondLst>
                                            <p:cond delay="1834"/>
                                          </p:stCondLst>
                                        </p:cTn>
                                        <p:tgtEl>
                                          <p:spTgt spid="7"/>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80">
                                          <p:stCondLst>
                                            <p:cond delay="0"/>
                                          </p:stCondLst>
                                        </p:cTn>
                                        <p:tgtEl>
                                          <p:spTgt spid="8"/>
                                        </p:tgtEl>
                                      </p:cBhvr>
                                    </p:animEffect>
                                    <p:anim calcmode="lin" valueType="num">
                                      <p:cBhvr>
                                        <p:cTn id="7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7" dur="26">
                                          <p:stCondLst>
                                            <p:cond delay="650"/>
                                          </p:stCondLst>
                                        </p:cTn>
                                        <p:tgtEl>
                                          <p:spTgt spid="8"/>
                                        </p:tgtEl>
                                      </p:cBhvr>
                                      <p:to x="100000" y="60000"/>
                                    </p:animScale>
                                    <p:animScale>
                                      <p:cBhvr>
                                        <p:cTn id="78" dur="166" decel="50000">
                                          <p:stCondLst>
                                            <p:cond delay="676"/>
                                          </p:stCondLst>
                                        </p:cTn>
                                        <p:tgtEl>
                                          <p:spTgt spid="8"/>
                                        </p:tgtEl>
                                      </p:cBhvr>
                                      <p:to x="100000" y="100000"/>
                                    </p:animScale>
                                    <p:animScale>
                                      <p:cBhvr>
                                        <p:cTn id="79" dur="26">
                                          <p:stCondLst>
                                            <p:cond delay="1312"/>
                                          </p:stCondLst>
                                        </p:cTn>
                                        <p:tgtEl>
                                          <p:spTgt spid="8"/>
                                        </p:tgtEl>
                                      </p:cBhvr>
                                      <p:to x="100000" y="80000"/>
                                    </p:animScale>
                                    <p:animScale>
                                      <p:cBhvr>
                                        <p:cTn id="80" dur="166" decel="50000">
                                          <p:stCondLst>
                                            <p:cond delay="1338"/>
                                          </p:stCondLst>
                                        </p:cTn>
                                        <p:tgtEl>
                                          <p:spTgt spid="8"/>
                                        </p:tgtEl>
                                      </p:cBhvr>
                                      <p:to x="100000" y="100000"/>
                                    </p:animScale>
                                    <p:animScale>
                                      <p:cBhvr>
                                        <p:cTn id="81" dur="26">
                                          <p:stCondLst>
                                            <p:cond delay="1642"/>
                                          </p:stCondLst>
                                        </p:cTn>
                                        <p:tgtEl>
                                          <p:spTgt spid="8"/>
                                        </p:tgtEl>
                                      </p:cBhvr>
                                      <p:to x="100000" y="90000"/>
                                    </p:animScale>
                                    <p:animScale>
                                      <p:cBhvr>
                                        <p:cTn id="82" dur="166" decel="50000">
                                          <p:stCondLst>
                                            <p:cond delay="1668"/>
                                          </p:stCondLst>
                                        </p:cTn>
                                        <p:tgtEl>
                                          <p:spTgt spid="8"/>
                                        </p:tgtEl>
                                      </p:cBhvr>
                                      <p:to x="100000" y="100000"/>
                                    </p:animScale>
                                    <p:animScale>
                                      <p:cBhvr>
                                        <p:cTn id="83" dur="26">
                                          <p:stCondLst>
                                            <p:cond delay="1808"/>
                                          </p:stCondLst>
                                        </p:cTn>
                                        <p:tgtEl>
                                          <p:spTgt spid="8"/>
                                        </p:tgtEl>
                                      </p:cBhvr>
                                      <p:to x="100000" y="95000"/>
                                    </p:animScale>
                                    <p:animScale>
                                      <p:cBhvr>
                                        <p:cTn id="84" dur="166" decel="50000">
                                          <p:stCondLst>
                                            <p:cond delay="1834"/>
                                          </p:stCondLst>
                                        </p:cTn>
                                        <p:tgtEl>
                                          <p:spTgt spid="8"/>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down)">
                                      <p:cBhvr>
                                        <p:cTn id="87" dur="580">
                                          <p:stCondLst>
                                            <p:cond delay="0"/>
                                          </p:stCondLst>
                                        </p:cTn>
                                        <p:tgtEl>
                                          <p:spTgt spid="11"/>
                                        </p:tgtEl>
                                      </p:cBhvr>
                                    </p:animEffect>
                                    <p:anim calcmode="lin" valueType="num">
                                      <p:cBhvr>
                                        <p:cTn id="8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3" dur="26">
                                          <p:stCondLst>
                                            <p:cond delay="650"/>
                                          </p:stCondLst>
                                        </p:cTn>
                                        <p:tgtEl>
                                          <p:spTgt spid="11"/>
                                        </p:tgtEl>
                                      </p:cBhvr>
                                      <p:to x="100000" y="60000"/>
                                    </p:animScale>
                                    <p:animScale>
                                      <p:cBhvr>
                                        <p:cTn id="94" dur="166" decel="50000">
                                          <p:stCondLst>
                                            <p:cond delay="676"/>
                                          </p:stCondLst>
                                        </p:cTn>
                                        <p:tgtEl>
                                          <p:spTgt spid="11"/>
                                        </p:tgtEl>
                                      </p:cBhvr>
                                      <p:to x="100000" y="100000"/>
                                    </p:animScale>
                                    <p:animScale>
                                      <p:cBhvr>
                                        <p:cTn id="95" dur="26">
                                          <p:stCondLst>
                                            <p:cond delay="1312"/>
                                          </p:stCondLst>
                                        </p:cTn>
                                        <p:tgtEl>
                                          <p:spTgt spid="11"/>
                                        </p:tgtEl>
                                      </p:cBhvr>
                                      <p:to x="100000" y="80000"/>
                                    </p:animScale>
                                    <p:animScale>
                                      <p:cBhvr>
                                        <p:cTn id="96" dur="166" decel="50000">
                                          <p:stCondLst>
                                            <p:cond delay="1338"/>
                                          </p:stCondLst>
                                        </p:cTn>
                                        <p:tgtEl>
                                          <p:spTgt spid="11"/>
                                        </p:tgtEl>
                                      </p:cBhvr>
                                      <p:to x="100000" y="100000"/>
                                    </p:animScale>
                                    <p:animScale>
                                      <p:cBhvr>
                                        <p:cTn id="97" dur="26">
                                          <p:stCondLst>
                                            <p:cond delay="1642"/>
                                          </p:stCondLst>
                                        </p:cTn>
                                        <p:tgtEl>
                                          <p:spTgt spid="11"/>
                                        </p:tgtEl>
                                      </p:cBhvr>
                                      <p:to x="100000" y="90000"/>
                                    </p:animScale>
                                    <p:animScale>
                                      <p:cBhvr>
                                        <p:cTn id="98" dur="166" decel="50000">
                                          <p:stCondLst>
                                            <p:cond delay="1668"/>
                                          </p:stCondLst>
                                        </p:cTn>
                                        <p:tgtEl>
                                          <p:spTgt spid="11"/>
                                        </p:tgtEl>
                                      </p:cBhvr>
                                      <p:to x="100000" y="100000"/>
                                    </p:animScale>
                                    <p:animScale>
                                      <p:cBhvr>
                                        <p:cTn id="99" dur="26">
                                          <p:stCondLst>
                                            <p:cond delay="1808"/>
                                          </p:stCondLst>
                                        </p:cTn>
                                        <p:tgtEl>
                                          <p:spTgt spid="11"/>
                                        </p:tgtEl>
                                      </p:cBhvr>
                                      <p:to x="100000" y="95000"/>
                                    </p:animScale>
                                    <p:animScale>
                                      <p:cBhvr>
                                        <p:cTn id="10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Client\Desktop\2020-21 FOLDERS\JKM\logo folder\arg college logo .jpg"/>
          <p:cNvPicPr/>
          <p:nvPr/>
        </p:nvPicPr>
        <p:blipFill>
          <a:blip r:embed="rId2"/>
          <a:srcRect/>
          <a:stretch>
            <a:fillRect/>
          </a:stretch>
        </p:blipFill>
        <p:spPr bwMode="auto">
          <a:xfrm>
            <a:off x="0" y="304800"/>
            <a:ext cx="914400" cy="838200"/>
          </a:xfrm>
          <a:prstGeom prst="rect">
            <a:avLst/>
          </a:prstGeom>
          <a:noFill/>
          <a:ln w="9525">
            <a:noFill/>
            <a:miter lim="800000"/>
            <a:headEnd/>
            <a:tailEnd/>
          </a:ln>
        </p:spPr>
      </p:pic>
      <p:graphicFrame>
        <p:nvGraphicFramePr>
          <p:cNvPr id="7" name="Table 6"/>
          <p:cNvGraphicFramePr>
            <a:graphicFrameLocks noGrp="1"/>
          </p:cNvGraphicFramePr>
          <p:nvPr/>
        </p:nvGraphicFramePr>
        <p:xfrm>
          <a:off x="152402" y="2362200"/>
          <a:ext cx="8991598" cy="3637737"/>
        </p:xfrm>
        <a:graphic>
          <a:graphicData uri="http://schemas.openxmlformats.org/drawingml/2006/table">
            <a:tbl>
              <a:tblPr firstRow="1" bandRow="1">
                <a:tableStyleId>{5C22544A-7EE6-4342-B048-85BDC9FD1C3A}</a:tableStyleId>
              </a:tblPr>
              <a:tblGrid>
                <a:gridCol w="990597"/>
                <a:gridCol w="1447801"/>
                <a:gridCol w="1143000"/>
                <a:gridCol w="1500809"/>
                <a:gridCol w="937591"/>
                <a:gridCol w="990599"/>
                <a:gridCol w="1066800"/>
                <a:gridCol w="914401"/>
              </a:tblGrid>
              <a:tr h="445026">
                <a:tc>
                  <a:txBody>
                    <a:bodyPr/>
                    <a:lstStyle/>
                    <a:p>
                      <a:pPr algn="ctr"/>
                      <a:endParaRPr kumimoji="0" lang="en-US" sz="1100" kern="1200" dirty="0" smtClean="0">
                        <a:solidFill>
                          <a:schemeClr val="bg1"/>
                        </a:solidFill>
                        <a:latin typeface="+mn-lt"/>
                        <a:ea typeface="+mn-ea"/>
                        <a:cs typeface="+mn-cs"/>
                      </a:endParaRPr>
                    </a:p>
                    <a:p>
                      <a:pPr algn="ctr"/>
                      <a:r>
                        <a:rPr kumimoji="0" lang="en-US" sz="1100" kern="1200" dirty="0" smtClean="0">
                          <a:solidFill>
                            <a:schemeClr val="bg1"/>
                          </a:solidFill>
                          <a:latin typeface="+mn-lt"/>
                          <a:ea typeface="+mn-ea"/>
                          <a:cs typeface="+mn-cs"/>
                        </a:rPr>
                        <a:t>YEARS</a:t>
                      </a:r>
                    </a:p>
                  </a:txBody>
                  <a:tcPr/>
                </a:tc>
                <a:tc>
                  <a:txBody>
                    <a:bodyPr/>
                    <a:lstStyle/>
                    <a:p>
                      <a:pPr algn="ctr"/>
                      <a:endParaRPr kumimoji="0" lang="en-US" sz="1100" kern="1200" dirty="0" smtClean="0">
                        <a:solidFill>
                          <a:schemeClr val="bg1"/>
                        </a:solidFill>
                        <a:latin typeface="+mn-lt"/>
                        <a:ea typeface="+mn-ea"/>
                        <a:cs typeface="+mn-cs"/>
                      </a:endParaRPr>
                    </a:p>
                    <a:p>
                      <a:pPr algn="ctr"/>
                      <a:r>
                        <a:rPr kumimoji="0" lang="en-US" sz="1100" kern="1200" dirty="0" smtClean="0">
                          <a:solidFill>
                            <a:schemeClr val="bg1"/>
                          </a:solidFill>
                          <a:latin typeface="+mn-lt"/>
                          <a:ea typeface="+mn-ea"/>
                          <a:cs typeface="+mn-cs"/>
                        </a:rPr>
                        <a:t>CLASS</a:t>
                      </a:r>
                    </a:p>
                  </a:txBody>
                  <a:tcPr/>
                </a:tc>
                <a:tc>
                  <a:txBody>
                    <a:bodyPr/>
                    <a:lstStyle/>
                    <a:p>
                      <a:pPr algn="ctr"/>
                      <a:r>
                        <a:rPr kumimoji="0" lang="en-US" sz="1100" kern="1200" dirty="0" smtClean="0">
                          <a:solidFill>
                            <a:schemeClr val="bg1"/>
                          </a:solidFill>
                          <a:latin typeface="+mn-lt"/>
                          <a:ea typeface="+mn-ea"/>
                          <a:cs typeface="+mn-cs"/>
                        </a:rPr>
                        <a:t>        ADMISSION</a:t>
                      </a:r>
                    </a:p>
                  </a:txBody>
                  <a:tcPr/>
                </a:tc>
                <a:tc>
                  <a:txBody>
                    <a:bodyPr/>
                    <a:lstStyle/>
                    <a:p>
                      <a:pPr algn="ctr"/>
                      <a:r>
                        <a:rPr kumimoji="0" lang="en-US" sz="1100" kern="1200" dirty="0" smtClean="0">
                          <a:solidFill>
                            <a:schemeClr val="bg1"/>
                          </a:solidFill>
                          <a:latin typeface="+mn-lt"/>
                          <a:ea typeface="+mn-ea"/>
                          <a:cs typeface="+mn-cs"/>
                        </a:rPr>
                        <a:t>YEAR     OF </a:t>
                      </a:r>
                    </a:p>
                    <a:p>
                      <a:pPr algn="ctr"/>
                      <a:r>
                        <a:rPr kumimoji="0" lang="en-US" sz="1100" kern="1200" dirty="0" smtClean="0">
                          <a:solidFill>
                            <a:schemeClr val="bg1"/>
                          </a:solidFill>
                          <a:latin typeface="+mn-lt"/>
                          <a:ea typeface="+mn-ea"/>
                          <a:cs typeface="+mn-cs"/>
                        </a:rPr>
                        <a:t>EXAMINATION</a:t>
                      </a:r>
                    </a:p>
                  </a:txBody>
                  <a:tcPr/>
                </a:tc>
                <a:tc>
                  <a:txBody>
                    <a:bodyPr/>
                    <a:lstStyle/>
                    <a:p>
                      <a:pPr algn="ctr"/>
                      <a:r>
                        <a:rPr kumimoji="0" lang="en-US" sz="1100" kern="1200" dirty="0" smtClean="0">
                          <a:solidFill>
                            <a:schemeClr val="bg1"/>
                          </a:solidFill>
                          <a:latin typeface="+mn-lt"/>
                          <a:ea typeface="+mn-ea"/>
                          <a:cs typeface="+mn-cs"/>
                        </a:rPr>
                        <a:t>               APPERED</a:t>
                      </a:r>
                    </a:p>
                  </a:txBody>
                  <a:tcPr/>
                </a:tc>
                <a:tc>
                  <a:txBody>
                    <a:bodyPr/>
                    <a:lstStyle/>
                    <a:p>
                      <a:pPr algn="ctr"/>
                      <a:r>
                        <a:rPr kumimoji="0" lang="en-US" sz="1100" kern="1200" dirty="0" smtClean="0">
                          <a:solidFill>
                            <a:schemeClr val="bg1"/>
                          </a:solidFill>
                          <a:latin typeface="+mn-lt"/>
                          <a:ea typeface="+mn-ea"/>
                          <a:cs typeface="+mn-cs"/>
                        </a:rPr>
                        <a:t>                     PASSED</a:t>
                      </a:r>
                    </a:p>
                  </a:txBody>
                  <a:tcPr/>
                </a:tc>
                <a:tc>
                  <a:txBody>
                    <a:bodyPr/>
                    <a:lstStyle/>
                    <a:p>
                      <a:pPr algn="ctr"/>
                      <a:r>
                        <a:rPr kumimoji="0" lang="en-US" sz="1100" kern="1200" dirty="0" smtClean="0">
                          <a:solidFill>
                            <a:schemeClr val="bg1"/>
                          </a:solidFill>
                          <a:latin typeface="+mn-lt"/>
                          <a:ea typeface="+mn-ea"/>
                          <a:cs typeface="+mn-cs"/>
                        </a:rPr>
                        <a:t>      </a:t>
                      </a:r>
                      <a:r>
                        <a:rPr kumimoji="0" lang="en-US" sz="900" kern="1200" dirty="0" smtClean="0">
                          <a:solidFill>
                            <a:schemeClr val="bg1"/>
                          </a:solidFill>
                          <a:latin typeface="+mn-lt"/>
                          <a:ea typeface="+mn-ea"/>
                          <a:cs typeface="+mn-cs"/>
                        </a:rPr>
                        <a:t>PERCENTAGE</a:t>
                      </a:r>
                    </a:p>
                  </a:txBody>
                  <a:tcPr/>
                </a:tc>
                <a:tc>
                  <a:txBody>
                    <a:bodyPr/>
                    <a:lstStyle/>
                    <a:p>
                      <a:pPr algn="ctr"/>
                      <a:r>
                        <a:rPr lang="en-US" sz="1050" dirty="0" smtClean="0">
                          <a:solidFill>
                            <a:schemeClr val="bg1"/>
                          </a:solidFill>
                        </a:rPr>
                        <a:t> </a:t>
                      </a:r>
                      <a:r>
                        <a:rPr lang="en-US" sz="1000" dirty="0" smtClean="0">
                          <a:solidFill>
                            <a:schemeClr val="bg1"/>
                          </a:solidFill>
                        </a:rPr>
                        <a:t>DROPOUT</a:t>
                      </a:r>
                    </a:p>
                    <a:p>
                      <a:pPr algn="ctr"/>
                      <a:endParaRPr lang="en-US" sz="1050" dirty="0">
                        <a:solidFill>
                          <a:schemeClr val="bg1"/>
                        </a:solidFill>
                      </a:endParaRPr>
                    </a:p>
                  </a:txBody>
                  <a:tcPr/>
                </a:tc>
              </a:tr>
              <a:tr h="4495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i="1" dirty="0" smtClean="0">
                          <a:solidFill>
                            <a:srgbClr val="660033"/>
                          </a:solidFill>
                        </a:rPr>
                        <a:t>2017-18</a:t>
                      </a:r>
                    </a:p>
                  </a:txBody>
                  <a:tcPr/>
                </a:tc>
                <a:tc>
                  <a:txBody>
                    <a:bodyPr/>
                    <a:lstStyle/>
                    <a:p>
                      <a:pPr algn="l"/>
                      <a:r>
                        <a:rPr lang="en-US" sz="1400" b="1" i="1" dirty="0" smtClean="0">
                          <a:solidFill>
                            <a:srgbClr val="FF0000"/>
                          </a:solidFill>
                        </a:rPr>
                        <a:t>IBA</a:t>
                      </a:r>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I SEM</a:t>
                      </a:r>
                      <a:endParaRPr lang="en-US" sz="1400" b="1" i="1" dirty="0">
                        <a:solidFill>
                          <a:srgbClr val="002060"/>
                        </a:solidFill>
                      </a:endParaRPr>
                    </a:p>
                  </a:txBody>
                  <a:tcPr/>
                </a:tc>
                <a:tc>
                  <a:txBody>
                    <a:bodyPr/>
                    <a:lstStyle/>
                    <a:p>
                      <a:pPr algn="ctr"/>
                      <a:r>
                        <a:rPr lang="en-US" sz="1400" b="1" dirty="0" smtClean="0"/>
                        <a:t>45</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DEC-17</a:t>
                      </a:r>
                    </a:p>
                  </a:txBody>
                  <a:tcPr/>
                </a:tc>
                <a:tc>
                  <a:txBody>
                    <a:bodyPr/>
                    <a:lstStyle/>
                    <a:p>
                      <a:pPr algn="ctr"/>
                      <a:r>
                        <a:rPr lang="en-US" sz="1400" b="1" dirty="0" smtClean="0"/>
                        <a:t>39</a:t>
                      </a:r>
                      <a:endParaRPr lang="en-US" sz="1400" b="1" dirty="0"/>
                    </a:p>
                  </a:txBody>
                  <a:tcPr/>
                </a:tc>
                <a:tc>
                  <a:txBody>
                    <a:bodyPr/>
                    <a:lstStyle/>
                    <a:p>
                      <a:pPr algn="ctr"/>
                      <a:r>
                        <a:rPr lang="en-US" sz="1400" b="1" dirty="0" smtClean="0"/>
                        <a:t>32            </a:t>
                      </a:r>
                      <a:endParaRPr lang="en-US" sz="1400" b="1" dirty="0"/>
                    </a:p>
                  </a:txBody>
                  <a:tcPr/>
                </a:tc>
                <a:tc>
                  <a:txBody>
                    <a:bodyPr/>
                    <a:lstStyle/>
                    <a:p>
                      <a:pPr algn="ctr"/>
                      <a:r>
                        <a:rPr lang="en-US" sz="1400" b="1" dirty="0" smtClean="0">
                          <a:solidFill>
                            <a:srgbClr val="FF0000"/>
                          </a:solidFill>
                        </a:rPr>
                        <a:t>82%</a:t>
                      </a:r>
                      <a:endParaRPr lang="en-US" sz="1400" b="1" dirty="0">
                        <a:solidFill>
                          <a:srgbClr val="FF0000"/>
                        </a:solidFill>
                      </a:endParaRPr>
                    </a:p>
                  </a:txBody>
                  <a:tcPr/>
                </a:tc>
                <a:tc>
                  <a:txBody>
                    <a:bodyPr/>
                    <a:lstStyle/>
                    <a:p>
                      <a:pPr algn="ctr"/>
                      <a:r>
                        <a:rPr lang="en-US" sz="1400" b="1" dirty="0" smtClean="0"/>
                        <a:t> 06</a:t>
                      </a:r>
                      <a:endParaRPr lang="en-US" sz="1400" b="1" dirty="0"/>
                    </a:p>
                  </a:txBody>
                  <a:tcPr/>
                </a:tc>
              </a:tr>
              <a:tr h="317302">
                <a:tc>
                  <a:txBody>
                    <a:bodyPr/>
                    <a:lstStyle/>
                    <a:p>
                      <a:endParaRPr lang="en-US" dirty="0"/>
                    </a:p>
                  </a:txBody>
                  <a:tcPr/>
                </a:tc>
                <a:tc>
                  <a:txBody>
                    <a:bodyPr/>
                    <a:lstStyle/>
                    <a:p>
                      <a:pPr algn="l"/>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       II </a:t>
                      </a:r>
                      <a:r>
                        <a:rPr lang="en-US" sz="1400" b="1" i="1" baseline="0" dirty="0" smtClean="0">
                          <a:solidFill>
                            <a:srgbClr val="002060"/>
                          </a:solidFill>
                        </a:rPr>
                        <a:t>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JUN-18</a:t>
                      </a:r>
                    </a:p>
                  </a:txBody>
                  <a:tcPr/>
                </a:tc>
                <a:tc>
                  <a:txBody>
                    <a:bodyPr/>
                    <a:lstStyle/>
                    <a:p>
                      <a:pPr algn="ctr"/>
                      <a:r>
                        <a:rPr lang="en-US" sz="1400" b="1" dirty="0" smtClean="0"/>
                        <a:t>13</a:t>
                      </a:r>
                      <a:endParaRPr lang="en-US" sz="1400" b="1" dirty="0"/>
                    </a:p>
                  </a:txBody>
                  <a:tcPr/>
                </a:tc>
                <a:tc>
                  <a:txBody>
                    <a:bodyPr/>
                    <a:lstStyle/>
                    <a:p>
                      <a:pPr algn="ctr"/>
                      <a:r>
                        <a:rPr lang="en-US" sz="1400" b="1" dirty="0" smtClean="0"/>
                        <a:t>12          </a:t>
                      </a:r>
                      <a:endParaRPr lang="en-US" sz="1400" b="1" dirty="0"/>
                    </a:p>
                  </a:txBody>
                  <a:tcPr/>
                </a:tc>
                <a:tc>
                  <a:txBody>
                    <a:bodyPr/>
                    <a:lstStyle/>
                    <a:p>
                      <a:pPr algn="ctr"/>
                      <a:r>
                        <a:rPr lang="en-US" sz="1400" b="1" dirty="0" smtClean="0">
                          <a:solidFill>
                            <a:srgbClr val="FF0000"/>
                          </a:solidFill>
                        </a:rPr>
                        <a:t>92%</a:t>
                      </a:r>
                      <a:endParaRPr lang="en-US" sz="1400" b="1" dirty="0">
                        <a:solidFill>
                          <a:srgbClr val="FF0000"/>
                        </a:solidFill>
                      </a:endParaRPr>
                    </a:p>
                  </a:txBody>
                  <a:tcPr/>
                </a:tc>
                <a:tc>
                  <a:txBody>
                    <a:bodyPr/>
                    <a:lstStyle/>
                    <a:p>
                      <a:pPr algn="ctr"/>
                      <a:r>
                        <a:rPr lang="en-US" sz="1400" b="1" dirty="0" smtClean="0"/>
                        <a:t> </a:t>
                      </a:r>
                      <a:endParaRPr lang="en-US" sz="1400" b="1" dirty="0"/>
                    </a:p>
                  </a:txBody>
                  <a:tcPr/>
                </a:tc>
              </a:tr>
              <a:tr h="290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FF0000"/>
                          </a:solidFill>
                        </a:rPr>
                        <a:t>IIBA</a:t>
                      </a:r>
                      <a:r>
                        <a:rPr lang="en-US" sz="1400" b="1" i="1" dirty="0" smtClean="0">
                          <a:solidFill>
                            <a:srgbClr val="002060"/>
                          </a:solidFill>
                        </a:rPr>
                        <a:t>      III SEM</a:t>
                      </a:r>
                      <a:endParaRPr lang="en-US" sz="1400" b="1" i="1" dirty="0">
                        <a:solidFill>
                          <a:srgbClr val="002060"/>
                        </a:solidFill>
                      </a:endParaRPr>
                    </a:p>
                  </a:txBody>
                  <a:tcPr/>
                </a:tc>
                <a:tc>
                  <a:txBody>
                    <a:bodyPr/>
                    <a:lstStyle/>
                    <a:p>
                      <a:pPr algn="ctr"/>
                      <a:r>
                        <a:rPr lang="en-US" sz="1400" b="1" dirty="0" smtClean="0"/>
                        <a:t>25</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DEC-17</a:t>
                      </a:r>
                    </a:p>
                  </a:txBody>
                  <a:tcPr/>
                </a:tc>
                <a:tc>
                  <a:txBody>
                    <a:bodyPr/>
                    <a:lstStyle/>
                    <a:p>
                      <a:pPr algn="ctr"/>
                      <a:r>
                        <a:rPr lang="en-US" sz="1400" b="1" dirty="0" smtClean="0"/>
                        <a:t>13</a:t>
                      </a:r>
                      <a:endParaRPr lang="en-US" sz="1400" b="1" dirty="0"/>
                    </a:p>
                  </a:txBody>
                  <a:tcPr/>
                </a:tc>
                <a:tc>
                  <a:txBody>
                    <a:bodyPr/>
                    <a:lstStyle/>
                    <a:p>
                      <a:pPr algn="ctr"/>
                      <a:r>
                        <a:rPr lang="en-US" sz="1400" b="1" dirty="0" smtClean="0"/>
                        <a:t>08          </a:t>
                      </a:r>
                      <a:endParaRPr lang="en-US" sz="1400" b="1" dirty="0"/>
                    </a:p>
                  </a:txBody>
                  <a:tcPr/>
                </a:tc>
                <a:tc>
                  <a:txBody>
                    <a:bodyPr/>
                    <a:lstStyle/>
                    <a:p>
                      <a:pPr algn="ctr"/>
                      <a:r>
                        <a:rPr lang="en-US" sz="1400" b="1" dirty="0" smtClean="0">
                          <a:solidFill>
                            <a:srgbClr val="FF0000"/>
                          </a:solidFill>
                        </a:rPr>
                        <a:t>61%</a:t>
                      </a:r>
                      <a:endParaRPr lang="en-US" sz="1400" b="1" dirty="0">
                        <a:solidFill>
                          <a:srgbClr val="FF0000"/>
                        </a:solidFill>
                      </a:endParaRPr>
                    </a:p>
                  </a:txBody>
                  <a:tcPr/>
                </a:tc>
                <a:tc>
                  <a:txBody>
                    <a:bodyPr/>
                    <a:lstStyle/>
                    <a:p>
                      <a:pPr algn="ctr"/>
                      <a:r>
                        <a:rPr lang="en-US" sz="1400" b="1" dirty="0" smtClean="0"/>
                        <a:t> 12</a:t>
                      </a:r>
                      <a:endParaRPr lang="en-US" sz="1400" b="1" dirty="0"/>
                    </a:p>
                  </a:txBody>
                  <a:tcPr/>
                </a:tc>
              </a:tr>
              <a:tr h="290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JUN-18</a:t>
                      </a:r>
                    </a:p>
                  </a:txBody>
                  <a:tcPr/>
                </a:tc>
                <a:tc>
                  <a:txBody>
                    <a:bodyPr/>
                    <a:lstStyle/>
                    <a:p>
                      <a:pPr algn="ctr"/>
                      <a:r>
                        <a:rPr lang="en-US" sz="1400" b="1" dirty="0" smtClean="0"/>
                        <a:t>18</a:t>
                      </a:r>
                      <a:endParaRPr lang="en-US" sz="1400" b="1" dirty="0"/>
                    </a:p>
                  </a:txBody>
                  <a:tcPr/>
                </a:tc>
                <a:tc>
                  <a:txBody>
                    <a:bodyPr/>
                    <a:lstStyle/>
                    <a:p>
                      <a:pPr algn="ctr"/>
                      <a:r>
                        <a:rPr lang="en-US" sz="1400" b="1" dirty="0" smtClean="0"/>
                        <a:t>13           </a:t>
                      </a:r>
                      <a:endParaRPr lang="en-US" sz="1400" b="1" dirty="0"/>
                    </a:p>
                  </a:txBody>
                  <a:tcPr/>
                </a:tc>
                <a:tc>
                  <a:txBody>
                    <a:bodyPr/>
                    <a:lstStyle/>
                    <a:p>
                      <a:pPr algn="ctr"/>
                      <a:r>
                        <a:rPr lang="en-US" sz="1400" b="1" dirty="0" smtClean="0">
                          <a:solidFill>
                            <a:srgbClr val="FF0000"/>
                          </a:solidFill>
                        </a:rPr>
                        <a:t>72%</a:t>
                      </a:r>
                      <a:endParaRPr lang="en-US" sz="1400" b="1" dirty="0">
                        <a:solidFill>
                          <a:srgbClr val="FF0000"/>
                        </a:solidFill>
                      </a:endParaRPr>
                    </a:p>
                  </a:txBody>
                  <a:tcPr/>
                </a:tc>
                <a:tc>
                  <a:txBody>
                    <a:bodyPr/>
                    <a:lstStyle/>
                    <a:p>
                      <a:pPr algn="ctr"/>
                      <a:r>
                        <a:rPr lang="en-US" sz="1400" b="1" dirty="0" smtClean="0"/>
                        <a:t> 02</a:t>
                      </a:r>
                      <a:endParaRPr lang="en-US" sz="1400" b="1" dirty="0"/>
                    </a:p>
                  </a:txBody>
                  <a:tcPr/>
                </a:tc>
              </a:tr>
              <a:tr h="290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1" dirty="0" err="1" smtClean="0">
                          <a:solidFill>
                            <a:srgbClr val="FF0000"/>
                          </a:solidFill>
                        </a:rPr>
                        <a:t>IBCom</a:t>
                      </a:r>
                      <a:r>
                        <a:rPr lang="en-US" sz="1400" b="1" i="1" dirty="0" smtClean="0">
                          <a:solidFill>
                            <a:srgbClr val="FF0000"/>
                          </a:solidFill>
                        </a:rPr>
                        <a:t>    </a:t>
                      </a:r>
                      <a:r>
                        <a:rPr lang="en-US" sz="1400" b="1" i="1" dirty="0" smtClean="0">
                          <a:solidFill>
                            <a:srgbClr val="002060"/>
                          </a:solidFill>
                        </a:rPr>
                        <a:t>I SEM</a:t>
                      </a:r>
                    </a:p>
                  </a:txBody>
                  <a:tcPr/>
                </a:tc>
                <a:tc>
                  <a:txBody>
                    <a:bodyPr/>
                    <a:lstStyle/>
                    <a:p>
                      <a:pPr algn="ctr"/>
                      <a:r>
                        <a:rPr lang="en-US" sz="1400" b="1" dirty="0" smtClean="0"/>
                        <a:t>80</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DEC-17</a:t>
                      </a:r>
                    </a:p>
                  </a:txBody>
                  <a:tcPr/>
                </a:tc>
                <a:tc>
                  <a:txBody>
                    <a:bodyPr/>
                    <a:lstStyle/>
                    <a:p>
                      <a:pPr algn="ctr"/>
                      <a:r>
                        <a:rPr lang="en-US" sz="1400" b="1" dirty="0" smtClean="0"/>
                        <a:t>70</a:t>
                      </a:r>
                      <a:endParaRPr lang="en-US" sz="1400" b="1" dirty="0"/>
                    </a:p>
                  </a:txBody>
                  <a:tcPr/>
                </a:tc>
                <a:tc>
                  <a:txBody>
                    <a:bodyPr/>
                    <a:lstStyle/>
                    <a:p>
                      <a:pPr algn="ctr"/>
                      <a:r>
                        <a:rPr lang="en-US" sz="1400" b="1" dirty="0" smtClean="0"/>
                        <a:t>63           </a:t>
                      </a:r>
                      <a:endParaRPr lang="en-US" sz="1400" b="1" dirty="0"/>
                    </a:p>
                  </a:txBody>
                  <a:tcPr/>
                </a:tc>
                <a:tc>
                  <a:txBody>
                    <a:bodyPr/>
                    <a:lstStyle/>
                    <a:p>
                      <a:pPr algn="ctr"/>
                      <a:r>
                        <a:rPr lang="en-US" sz="1400" b="1" dirty="0" smtClean="0">
                          <a:solidFill>
                            <a:srgbClr val="FF0000"/>
                          </a:solidFill>
                        </a:rPr>
                        <a:t>90%</a:t>
                      </a:r>
                      <a:endParaRPr lang="en-US" sz="1400" b="1" dirty="0">
                        <a:solidFill>
                          <a:srgbClr val="FF0000"/>
                        </a:solidFill>
                      </a:endParaRPr>
                    </a:p>
                  </a:txBody>
                  <a:tcPr/>
                </a:tc>
                <a:tc>
                  <a:txBody>
                    <a:bodyPr/>
                    <a:lstStyle/>
                    <a:p>
                      <a:pPr algn="ctr"/>
                      <a:r>
                        <a:rPr lang="en-US" sz="1400" b="1" dirty="0" smtClean="0"/>
                        <a:t> 10</a:t>
                      </a:r>
                      <a:endParaRPr lang="en-US" sz="1400" b="1" dirty="0"/>
                    </a:p>
                  </a:txBody>
                  <a:tcPr/>
                </a:tc>
              </a:tr>
              <a:tr h="290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ctr"/>
                      <a:r>
                        <a:rPr lang="en-US" sz="1400" b="1" i="1" dirty="0" smtClean="0">
                          <a:solidFill>
                            <a:srgbClr val="002060"/>
                          </a:solidFill>
                        </a:rPr>
                        <a:t>              II</a:t>
                      </a:r>
                      <a:r>
                        <a:rPr lang="en-US" sz="1400" b="1" i="1" baseline="0" dirty="0" smtClean="0">
                          <a:solidFill>
                            <a:srgbClr val="002060"/>
                          </a:solidFill>
                        </a:rPr>
                        <a:t> SEM</a:t>
                      </a:r>
                      <a:endParaRPr lang="en-US" sz="1400" b="1" i="1"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i="1" dirty="0" smtClean="0">
                        <a:solidFill>
                          <a:srgbClr val="00B0F0"/>
                        </a:solidFill>
                      </a:endParaRPr>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JUN-18</a:t>
                      </a:r>
                    </a:p>
                  </a:txBody>
                  <a:tcPr/>
                </a:tc>
                <a:tc>
                  <a:txBody>
                    <a:bodyPr/>
                    <a:lstStyle/>
                    <a:p>
                      <a:pPr algn="ctr"/>
                      <a:r>
                        <a:rPr lang="en-US" sz="1400" b="1" dirty="0" smtClean="0"/>
                        <a:t>47</a:t>
                      </a:r>
                      <a:endParaRPr lang="en-US" sz="1400" b="1" dirty="0"/>
                    </a:p>
                  </a:txBody>
                  <a:tcPr/>
                </a:tc>
                <a:tc>
                  <a:txBody>
                    <a:bodyPr/>
                    <a:lstStyle/>
                    <a:p>
                      <a:pPr algn="ctr"/>
                      <a:r>
                        <a:rPr lang="en-US" sz="1400" b="1" dirty="0" smtClean="0"/>
                        <a:t>41            </a:t>
                      </a:r>
                      <a:endParaRPr lang="en-US" sz="1400" b="1" dirty="0"/>
                    </a:p>
                  </a:txBody>
                  <a:tcPr/>
                </a:tc>
                <a:tc>
                  <a:txBody>
                    <a:bodyPr/>
                    <a:lstStyle/>
                    <a:p>
                      <a:pPr algn="ctr"/>
                      <a:r>
                        <a:rPr lang="en-US" sz="1400" b="1" dirty="0" smtClean="0">
                          <a:solidFill>
                            <a:srgbClr val="FF0000"/>
                          </a:solidFill>
                        </a:rPr>
                        <a:t>87%</a:t>
                      </a:r>
                      <a:endParaRPr lang="en-US" sz="1400" b="1" dirty="0">
                        <a:solidFill>
                          <a:srgbClr val="FF0000"/>
                        </a:solidFill>
                      </a:endParaRPr>
                    </a:p>
                  </a:txBody>
                  <a:tcPr/>
                </a:tc>
                <a:tc>
                  <a:txBody>
                    <a:bodyPr/>
                    <a:lstStyle/>
                    <a:p>
                      <a:pPr algn="ctr"/>
                      <a:r>
                        <a:rPr lang="en-US" sz="1400" b="1" dirty="0" smtClean="0"/>
                        <a:t> </a:t>
                      </a:r>
                      <a:endParaRPr lang="en-US" sz="1400" b="1" dirty="0"/>
                    </a:p>
                  </a:txBody>
                  <a:tcPr/>
                </a:tc>
              </a:tr>
              <a:tr h="290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err="1" smtClean="0">
                          <a:solidFill>
                            <a:srgbClr val="FF0000"/>
                          </a:solidFill>
                        </a:rPr>
                        <a:t>IIBCom</a:t>
                      </a:r>
                      <a:r>
                        <a:rPr lang="en-US" sz="1400" b="1" i="1" dirty="0" smtClean="0">
                          <a:solidFill>
                            <a:srgbClr val="FF0000"/>
                          </a:solidFill>
                        </a:rPr>
                        <a:t> </a:t>
                      </a:r>
                      <a:r>
                        <a:rPr lang="en-US" sz="1400" b="1" i="1" dirty="0" smtClean="0">
                          <a:solidFill>
                            <a:srgbClr val="002060"/>
                          </a:solidFill>
                        </a:rPr>
                        <a:t> IIISEM</a:t>
                      </a:r>
                      <a:endParaRPr lang="en-US" sz="1400" b="1" i="1" dirty="0">
                        <a:solidFill>
                          <a:srgbClr val="002060"/>
                        </a:solidFill>
                      </a:endParaRPr>
                    </a:p>
                  </a:txBody>
                  <a:tcPr/>
                </a:tc>
                <a:tc>
                  <a:txBody>
                    <a:bodyPr/>
                    <a:lstStyle/>
                    <a:p>
                      <a:pPr algn="ctr"/>
                      <a:r>
                        <a:rPr lang="en-US" sz="1400" b="1" dirty="0" smtClean="0"/>
                        <a:t>45</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DEC-17</a:t>
                      </a:r>
                    </a:p>
                  </a:txBody>
                  <a:tcPr/>
                </a:tc>
                <a:tc>
                  <a:txBody>
                    <a:bodyPr/>
                    <a:lstStyle/>
                    <a:p>
                      <a:pPr algn="ctr"/>
                      <a:r>
                        <a:rPr lang="en-US" sz="1400" b="1" dirty="0" smtClean="0"/>
                        <a:t>41</a:t>
                      </a:r>
                      <a:endParaRPr lang="en-US" sz="1400" b="1" dirty="0"/>
                    </a:p>
                  </a:txBody>
                  <a:tcPr/>
                </a:tc>
                <a:tc>
                  <a:txBody>
                    <a:bodyPr/>
                    <a:lstStyle/>
                    <a:p>
                      <a:pPr algn="ctr"/>
                      <a:r>
                        <a:rPr lang="en-US" sz="1400" b="1" dirty="0" smtClean="0"/>
                        <a:t>39         </a:t>
                      </a:r>
                      <a:endParaRPr lang="en-US" sz="1400" b="1" dirty="0"/>
                    </a:p>
                  </a:txBody>
                  <a:tcPr/>
                </a:tc>
                <a:tc>
                  <a:txBody>
                    <a:bodyPr/>
                    <a:lstStyle/>
                    <a:p>
                      <a:pPr algn="ctr"/>
                      <a:r>
                        <a:rPr lang="en-US" sz="1400" b="1" dirty="0" smtClean="0">
                          <a:solidFill>
                            <a:srgbClr val="FF0000"/>
                          </a:solidFill>
                        </a:rPr>
                        <a:t>95%</a:t>
                      </a:r>
                      <a:endParaRPr lang="en-US" sz="1400" b="1" dirty="0">
                        <a:solidFill>
                          <a:srgbClr val="FF0000"/>
                        </a:solidFill>
                      </a:endParaRPr>
                    </a:p>
                  </a:txBody>
                  <a:tcPr/>
                </a:tc>
                <a:tc>
                  <a:txBody>
                    <a:bodyPr/>
                    <a:lstStyle/>
                    <a:p>
                      <a:pPr algn="ctr"/>
                      <a:r>
                        <a:rPr lang="en-US" sz="1400" b="1" dirty="0" smtClean="0"/>
                        <a:t> 04</a:t>
                      </a:r>
                      <a:endParaRPr lang="en-US" sz="1400" b="1" dirty="0"/>
                    </a:p>
                  </a:txBody>
                  <a:tcPr/>
                </a:tc>
              </a:tr>
              <a:tr h="290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JUN-18</a:t>
                      </a:r>
                    </a:p>
                  </a:txBody>
                  <a:tcPr/>
                </a:tc>
                <a:tc>
                  <a:txBody>
                    <a:bodyPr/>
                    <a:lstStyle/>
                    <a:p>
                      <a:pPr algn="ctr"/>
                      <a:r>
                        <a:rPr lang="en-US" sz="1400" b="1" dirty="0" smtClean="0"/>
                        <a:t>48</a:t>
                      </a:r>
                      <a:endParaRPr lang="en-US" sz="1400" b="1" dirty="0"/>
                    </a:p>
                  </a:txBody>
                  <a:tcPr/>
                </a:tc>
                <a:tc>
                  <a:txBody>
                    <a:bodyPr/>
                    <a:lstStyle/>
                    <a:p>
                      <a:pPr algn="ctr"/>
                      <a:r>
                        <a:rPr lang="en-US" sz="1400" b="1" dirty="0" smtClean="0"/>
                        <a:t>49           </a:t>
                      </a:r>
                      <a:endParaRPr lang="en-US" sz="1400" b="1" dirty="0"/>
                    </a:p>
                  </a:txBody>
                  <a:tcPr/>
                </a:tc>
                <a:tc>
                  <a:txBody>
                    <a:bodyPr/>
                    <a:lstStyle/>
                    <a:p>
                      <a:pPr algn="ctr"/>
                      <a:r>
                        <a:rPr lang="en-US" sz="1400" b="1" dirty="0" smtClean="0">
                          <a:solidFill>
                            <a:srgbClr val="FF0000"/>
                          </a:solidFill>
                        </a:rPr>
                        <a:t>95%</a:t>
                      </a:r>
                      <a:endParaRPr lang="en-US" sz="1400" b="1" dirty="0">
                        <a:solidFill>
                          <a:srgbClr val="FF0000"/>
                        </a:solidFill>
                      </a:endParaRPr>
                    </a:p>
                  </a:txBody>
                  <a:tcPr/>
                </a:tc>
                <a:tc>
                  <a:txBody>
                    <a:bodyPr/>
                    <a:lstStyle/>
                    <a:p>
                      <a:r>
                        <a:rPr lang="en-US" sz="1400" b="1" dirty="0" smtClean="0"/>
                        <a:t> </a:t>
                      </a:r>
                      <a:endParaRPr lang="en-US" sz="1400" b="1" dirty="0"/>
                    </a:p>
                  </a:txBody>
                  <a:tcPr/>
                </a:tc>
              </a:tr>
              <a:tr h="317302">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12" name="Pentagon 11"/>
          <p:cNvSpPr/>
          <p:nvPr/>
        </p:nvSpPr>
        <p:spPr>
          <a:xfrm>
            <a:off x="1447800" y="1905000"/>
            <a:ext cx="5257800" cy="381000"/>
          </a:xfrm>
          <a:prstGeom prst="homePlat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i="1" dirty="0" smtClean="0">
                <a:solidFill>
                  <a:schemeClr val="bg1"/>
                </a:solidFill>
              </a:rPr>
              <a:t>2017-18,2018-19,2019-20,2020-21,2021-22</a:t>
            </a:r>
            <a:endParaRPr lang="en-US" dirty="0">
              <a:solidFill>
                <a:schemeClr val="bg1"/>
              </a:solidFill>
            </a:endParaRPr>
          </a:p>
        </p:txBody>
      </p:sp>
      <p:sp>
        <p:nvSpPr>
          <p:cNvPr id="13" name="Sun 12"/>
          <p:cNvSpPr/>
          <p:nvPr/>
        </p:nvSpPr>
        <p:spPr>
          <a:xfrm>
            <a:off x="6705600" y="1905000"/>
            <a:ext cx="381000" cy="381000"/>
          </a:xfrm>
          <a:prstGeom prst="sun">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0" name="Rectangle 9"/>
          <p:cNvSpPr/>
          <p:nvPr/>
        </p:nvSpPr>
        <p:spPr>
          <a:xfrm>
            <a:off x="1752600" y="609600"/>
            <a:ext cx="6324600" cy="1107996"/>
          </a:xfrm>
          <a:prstGeom prst="rect">
            <a:avLst/>
          </a:prstGeom>
        </p:spPr>
        <p:txBody>
          <a:bodyPr wrap="square">
            <a:spAutoFit/>
          </a:bodyPr>
          <a:lstStyle/>
          <a:p>
            <a:pPr>
              <a:lnSpc>
                <a:spcPct val="150000"/>
              </a:lnSpc>
            </a:pPr>
            <a:r>
              <a:rPr lang="en-US" sz="2400" b="1" dirty="0" smtClean="0">
                <a:solidFill>
                  <a:srgbClr val="FF00FF"/>
                </a:solidFill>
              </a:rPr>
              <a:t>     </a:t>
            </a:r>
            <a:r>
              <a:rPr lang="en-US" sz="2400" b="1" dirty="0" smtClean="0">
                <a:solidFill>
                  <a:srgbClr val="FF0000"/>
                </a:solidFill>
              </a:rPr>
              <a:t>12. DEPARTMENT OF KANNADA</a:t>
            </a:r>
          </a:p>
          <a:p>
            <a:pPr algn="ctr">
              <a:lnSpc>
                <a:spcPct val="150000"/>
              </a:lnSpc>
            </a:pPr>
            <a:r>
              <a:rPr lang="en-US" b="1" dirty="0" smtClean="0">
                <a:solidFill>
                  <a:srgbClr val="0070C0"/>
                </a:solidFill>
              </a:rPr>
              <a:t>1</a:t>
            </a:r>
            <a:r>
              <a:rPr lang="en-US" b="1" baseline="30000" dirty="0" smtClean="0">
                <a:solidFill>
                  <a:srgbClr val="0070C0"/>
                </a:solidFill>
              </a:rPr>
              <a:t>st </a:t>
            </a:r>
            <a:r>
              <a:rPr lang="en-US" b="1" dirty="0" smtClean="0">
                <a:solidFill>
                  <a:srgbClr val="0070C0"/>
                </a:solidFill>
              </a:rPr>
              <a:t> &amp; 2</a:t>
            </a:r>
            <a:r>
              <a:rPr lang="en-US" b="1" baseline="30000" dirty="0" smtClean="0">
                <a:solidFill>
                  <a:srgbClr val="0070C0"/>
                </a:solidFill>
              </a:rPr>
              <a:t>nd  </a:t>
            </a:r>
            <a:r>
              <a:rPr lang="en-US" b="1" dirty="0" smtClean="0">
                <a:solidFill>
                  <a:srgbClr val="0070C0"/>
                </a:solidFill>
              </a:rPr>
              <a:t>Year BA/</a:t>
            </a:r>
            <a:r>
              <a:rPr lang="en-US" b="1" dirty="0" err="1" smtClean="0">
                <a:solidFill>
                  <a:srgbClr val="0070C0"/>
                </a:solidFill>
              </a:rPr>
              <a:t>B.Com</a:t>
            </a:r>
            <a:r>
              <a:rPr lang="en-US" b="1" dirty="0" smtClean="0">
                <a:solidFill>
                  <a:srgbClr val="0070C0"/>
                </a:solidFill>
              </a:rPr>
              <a:t> Result of Past </a:t>
            </a:r>
            <a:r>
              <a:rPr lang="en-US" sz="2000" b="1" dirty="0" smtClean="0">
                <a:solidFill>
                  <a:srgbClr val="0070C0"/>
                </a:solidFill>
              </a:rPr>
              <a:t>FIVE YEARS</a:t>
            </a:r>
          </a:p>
        </p:txBody>
      </p:sp>
      <p:sp>
        <p:nvSpPr>
          <p:cNvPr id="15" name="Right Triangle 14"/>
          <p:cNvSpPr/>
          <p:nvPr/>
        </p:nvSpPr>
        <p:spPr>
          <a:xfrm rot="10800000">
            <a:off x="7924800" y="0"/>
            <a:ext cx="1219200" cy="23622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0" y="6096000"/>
            <a:ext cx="91440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anim calcmode="lin" valueType="num">
                                      <p:cBhvr>
                                        <p:cTn id="13" dur="2000" fill="hold"/>
                                        <p:tgtEl>
                                          <p:spTgt spid="7"/>
                                        </p:tgtEl>
                                        <p:attrNameLst>
                                          <p:attrName>ppt_w</p:attrName>
                                        </p:attrNameLst>
                                      </p:cBhvr>
                                      <p:tavLst>
                                        <p:tav tm="0" fmla="#ppt_w*sin(2.5*pi*$)">
                                          <p:val>
                                            <p:fltVal val="0"/>
                                          </p:val>
                                        </p:tav>
                                        <p:tav tm="100000">
                                          <p:val>
                                            <p:fltVal val="1"/>
                                          </p:val>
                                        </p:tav>
                                      </p:tavLst>
                                    </p:anim>
                                    <p:anim calcmode="lin" valueType="num">
                                      <p:cBhvr>
                                        <p:cTn id="14" dur="2000" fill="hold"/>
                                        <p:tgtEl>
                                          <p:spTgt spid="7"/>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anim calcmode="lin" valueType="num">
                                      <p:cBhvr>
                                        <p:cTn id="18" dur="2000" fill="hold"/>
                                        <p:tgtEl>
                                          <p:spTgt spid="12"/>
                                        </p:tgtEl>
                                        <p:attrNameLst>
                                          <p:attrName>ppt_w</p:attrName>
                                        </p:attrNameLst>
                                      </p:cBhvr>
                                      <p:tavLst>
                                        <p:tav tm="0" fmla="#ppt_w*sin(2.5*pi*$)">
                                          <p:val>
                                            <p:fltVal val="0"/>
                                          </p:val>
                                        </p:tav>
                                        <p:tav tm="100000">
                                          <p:val>
                                            <p:fltVal val="1"/>
                                          </p:val>
                                        </p:tav>
                                      </p:tavLst>
                                    </p:anim>
                                    <p:anim calcmode="lin" valueType="num">
                                      <p:cBhvr>
                                        <p:cTn id="19" dur="2000" fill="hold"/>
                                        <p:tgtEl>
                                          <p:spTgt spid="12"/>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anim calcmode="lin" valueType="num">
                                      <p:cBhvr>
                                        <p:cTn id="23" dur="2000" fill="hold"/>
                                        <p:tgtEl>
                                          <p:spTgt spid="13"/>
                                        </p:tgtEl>
                                        <p:attrNameLst>
                                          <p:attrName>ppt_w</p:attrName>
                                        </p:attrNameLst>
                                      </p:cBhvr>
                                      <p:tavLst>
                                        <p:tav tm="0" fmla="#ppt_w*sin(2.5*pi*$)">
                                          <p:val>
                                            <p:fltVal val="0"/>
                                          </p:val>
                                        </p:tav>
                                        <p:tav tm="100000">
                                          <p:val>
                                            <p:fltVal val="1"/>
                                          </p:val>
                                        </p:tav>
                                      </p:tavLst>
                                    </p:anim>
                                    <p:anim calcmode="lin" valueType="num">
                                      <p:cBhvr>
                                        <p:cTn id="24" dur="2000" fill="hold"/>
                                        <p:tgtEl>
                                          <p:spTgt spid="13"/>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anim calcmode="lin" valueType="num">
                                      <p:cBhvr>
                                        <p:cTn id="28" dur="2000" fill="hold"/>
                                        <p:tgtEl>
                                          <p:spTgt spid="10"/>
                                        </p:tgtEl>
                                        <p:attrNameLst>
                                          <p:attrName>ppt_w</p:attrName>
                                        </p:attrNameLst>
                                      </p:cBhvr>
                                      <p:tavLst>
                                        <p:tav tm="0" fmla="#ppt_w*sin(2.5*pi*$)">
                                          <p:val>
                                            <p:fltVal val="0"/>
                                          </p:val>
                                        </p:tav>
                                        <p:tav tm="100000">
                                          <p:val>
                                            <p:fltVal val="1"/>
                                          </p:val>
                                        </p:tav>
                                      </p:tavLst>
                                    </p:anim>
                                    <p:anim calcmode="lin" valueType="num">
                                      <p:cBhvr>
                                        <p:cTn id="29" dur="2000" fill="hold"/>
                                        <p:tgtEl>
                                          <p:spTgt spid="10"/>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2000"/>
                                        <p:tgtEl>
                                          <p:spTgt spid="15"/>
                                        </p:tgtEl>
                                      </p:cBhvr>
                                    </p:animEffect>
                                    <p:anim calcmode="lin" valueType="num">
                                      <p:cBhvr>
                                        <p:cTn id="33" dur="2000" fill="hold"/>
                                        <p:tgtEl>
                                          <p:spTgt spid="15"/>
                                        </p:tgtEl>
                                        <p:attrNameLst>
                                          <p:attrName>ppt_w</p:attrName>
                                        </p:attrNameLst>
                                      </p:cBhvr>
                                      <p:tavLst>
                                        <p:tav tm="0" fmla="#ppt_w*sin(2.5*pi*$)">
                                          <p:val>
                                            <p:fltVal val="0"/>
                                          </p:val>
                                        </p:tav>
                                        <p:tav tm="100000">
                                          <p:val>
                                            <p:fltVal val="1"/>
                                          </p:val>
                                        </p:tav>
                                      </p:tavLst>
                                    </p:anim>
                                    <p:anim calcmode="lin" valueType="num">
                                      <p:cBhvr>
                                        <p:cTn id="34" dur="2000" fill="hold"/>
                                        <p:tgtEl>
                                          <p:spTgt spid="15"/>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000"/>
                                        <p:tgtEl>
                                          <p:spTgt spid="16"/>
                                        </p:tgtEl>
                                      </p:cBhvr>
                                    </p:animEffect>
                                    <p:anim calcmode="lin" valueType="num">
                                      <p:cBhvr>
                                        <p:cTn id="38" dur="2000" fill="hold"/>
                                        <p:tgtEl>
                                          <p:spTgt spid="16"/>
                                        </p:tgtEl>
                                        <p:attrNameLst>
                                          <p:attrName>ppt_w</p:attrName>
                                        </p:attrNameLst>
                                      </p:cBhvr>
                                      <p:tavLst>
                                        <p:tav tm="0" fmla="#ppt_w*sin(2.5*pi*$)">
                                          <p:val>
                                            <p:fltVal val="0"/>
                                          </p:val>
                                        </p:tav>
                                        <p:tav tm="100000">
                                          <p:val>
                                            <p:fltVal val="1"/>
                                          </p:val>
                                        </p:tav>
                                      </p:tavLst>
                                    </p:anim>
                                    <p:anim calcmode="lin" valueType="num">
                                      <p:cBhvr>
                                        <p:cTn id="3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0" grpId="0"/>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78977831"/>
              </p:ext>
            </p:extLst>
          </p:nvPr>
        </p:nvGraphicFramePr>
        <p:xfrm>
          <a:off x="228600" y="152400"/>
          <a:ext cx="8763000" cy="6397577"/>
        </p:xfrm>
        <a:graphic>
          <a:graphicData uri="http://schemas.openxmlformats.org/drawingml/2006/table">
            <a:tbl>
              <a:tblPr firstRow="1" bandRow="1">
                <a:tableStyleId>{5C22544A-7EE6-4342-B048-85BDC9FD1C3A}</a:tableStyleId>
              </a:tblPr>
              <a:tblGrid>
                <a:gridCol w="965413"/>
                <a:gridCol w="1410993"/>
                <a:gridCol w="1113941"/>
                <a:gridCol w="1462653"/>
                <a:gridCol w="913754"/>
                <a:gridCol w="965415"/>
                <a:gridCol w="1039678"/>
                <a:gridCol w="891153"/>
              </a:tblGrid>
              <a:tr h="553072">
                <a:tc>
                  <a:txBody>
                    <a:bodyPr/>
                    <a:lstStyle/>
                    <a:p>
                      <a:pPr algn="ctr"/>
                      <a:endParaRPr kumimoji="0" lang="en-US" sz="1100" kern="1200" dirty="0" smtClean="0">
                        <a:solidFill>
                          <a:schemeClr val="bg1"/>
                        </a:solidFill>
                        <a:latin typeface="+mn-lt"/>
                        <a:ea typeface="+mn-ea"/>
                        <a:cs typeface="+mn-cs"/>
                      </a:endParaRPr>
                    </a:p>
                    <a:p>
                      <a:pPr algn="ctr"/>
                      <a:r>
                        <a:rPr kumimoji="0" lang="en-US" sz="1100" kern="1200" dirty="0" smtClean="0">
                          <a:solidFill>
                            <a:schemeClr val="bg1"/>
                          </a:solidFill>
                          <a:latin typeface="+mn-lt"/>
                          <a:ea typeface="+mn-ea"/>
                          <a:cs typeface="+mn-cs"/>
                        </a:rPr>
                        <a:t>YEARS</a:t>
                      </a:r>
                    </a:p>
                  </a:txBody>
                  <a:tcPr/>
                </a:tc>
                <a:tc>
                  <a:txBody>
                    <a:bodyPr/>
                    <a:lstStyle/>
                    <a:p>
                      <a:pPr algn="ctr"/>
                      <a:endParaRPr kumimoji="0" lang="en-US" sz="1100" kern="1200" dirty="0" smtClean="0">
                        <a:solidFill>
                          <a:schemeClr val="bg1"/>
                        </a:solidFill>
                        <a:latin typeface="+mn-lt"/>
                        <a:ea typeface="+mn-ea"/>
                        <a:cs typeface="+mn-cs"/>
                      </a:endParaRPr>
                    </a:p>
                    <a:p>
                      <a:pPr algn="ctr"/>
                      <a:r>
                        <a:rPr kumimoji="0" lang="en-US" sz="1100" kern="1200" dirty="0" smtClean="0">
                          <a:solidFill>
                            <a:schemeClr val="bg1"/>
                          </a:solidFill>
                          <a:latin typeface="+mn-lt"/>
                          <a:ea typeface="+mn-ea"/>
                          <a:cs typeface="+mn-cs"/>
                        </a:rPr>
                        <a:t>CLASS</a:t>
                      </a:r>
                    </a:p>
                  </a:txBody>
                  <a:tcPr/>
                </a:tc>
                <a:tc>
                  <a:txBody>
                    <a:bodyPr/>
                    <a:lstStyle/>
                    <a:p>
                      <a:pPr algn="ctr"/>
                      <a:r>
                        <a:rPr kumimoji="0" lang="en-US" sz="1100" kern="1200" dirty="0" smtClean="0">
                          <a:solidFill>
                            <a:schemeClr val="bg1"/>
                          </a:solidFill>
                          <a:latin typeface="+mn-lt"/>
                          <a:ea typeface="+mn-ea"/>
                          <a:cs typeface="+mn-cs"/>
                        </a:rPr>
                        <a:t>        ADMISSION</a:t>
                      </a:r>
                    </a:p>
                  </a:txBody>
                  <a:tcPr/>
                </a:tc>
                <a:tc>
                  <a:txBody>
                    <a:bodyPr/>
                    <a:lstStyle/>
                    <a:p>
                      <a:pPr algn="ctr"/>
                      <a:r>
                        <a:rPr kumimoji="0" lang="en-US" sz="1100" kern="1200" dirty="0" smtClean="0">
                          <a:solidFill>
                            <a:schemeClr val="bg1"/>
                          </a:solidFill>
                          <a:latin typeface="+mn-lt"/>
                          <a:ea typeface="+mn-ea"/>
                          <a:cs typeface="+mn-cs"/>
                        </a:rPr>
                        <a:t>YEAR     OF </a:t>
                      </a:r>
                    </a:p>
                    <a:p>
                      <a:pPr algn="ctr"/>
                      <a:r>
                        <a:rPr kumimoji="0" lang="en-US" sz="1100" kern="1200" dirty="0" smtClean="0">
                          <a:solidFill>
                            <a:schemeClr val="bg1"/>
                          </a:solidFill>
                          <a:latin typeface="+mn-lt"/>
                          <a:ea typeface="+mn-ea"/>
                          <a:cs typeface="+mn-cs"/>
                        </a:rPr>
                        <a:t>EXAMINATION</a:t>
                      </a:r>
                    </a:p>
                  </a:txBody>
                  <a:tcPr/>
                </a:tc>
                <a:tc>
                  <a:txBody>
                    <a:bodyPr/>
                    <a:lstStyle/>
                    <a:p>
                      <a:pPr algn="ctr"/>
                      <a:r>
                        <a:rPr kumimoji="0" lang="en-US" sz="1100" kern="1200" dirty="0" smtClean="0">
                          <a:solidFill>
                            <a:schemeClr val="bg1"/>
                          </a:solidFill>
                          <a:latin typeface="+mn-lt"/>
                          <a:ea typeface="+mn-ea"/>
                          <a:cs typeface="+mn-cs"/>
                        </a:rPr>
                        <a:t>               APPERED</a:t>
                      </a:r>
                    </a:p>
                  </a:txBody>
                  <a:tcPr/>
                </a:tc>
                <a:tc>
                  <a:txBody>
                    <a:bodyPr/>
                    <a:lstStyle/>
                    <a:p>
                      <a:pPr algn="ctr"/>
                      <a:r>
                        <a:rPr kumimoji="0" lang="en-US" sz="1100" kern="1200" dirty="0" smtClean="0">
                          <a:solidFill>
                            <a:schemeClr val="bg1"/>
                          </a:solidFill>
                          <a:latin typeface="+mn-lt"/>
                          <a:ea typeface="+mn-ea"/>
                          <a:cs typeface="+mn-cs"/>
                        </a:rPr>
                        <a:t>                     PASSED</a:t>
                      </a:r>
                    </a:p>
                  </a:txBody>
                  <a:tcPr/>
                </a:tc>
                <a:tc>
                  <a:txBody>
                    <a:bodyPr/>
                    <a:lstStyle/>
                    <a:p>
                      <a:pPr algn="ctr"/>
                      <a:r>
                        <a:rPr kumimoji="0" lang="en-US" sz="1100" kern="1200" dirty="0" smtClean="0">
                          <a:solidFill>
                            <a:schemeClr val="bg1"/>
                          </a:solidFill>
                          <a:latin typeface="+mn-lt"/>
                          <a:ea typeface="+mn-ea"/>
                          <a:cs typeface="+mn-cs"/>
                        </a:rPr>
                        <a:t>      </a:t>
                      </a:r>
                      <a:r>
                        <a:rPr kumimoji="0" lang="en-US" sz="900" kern="1200" dirty="0" smtClean="0">
                          <a:solidFill>
                            <a:schemeClr val="bg1"/>
                          </a:solidFill>
                          <a:latin typeface="+mn-lt"/>
                          <a:ea typeface="+mn-ea"/>
                          <a:cs typeface="+mn-cs"/>
                        </a:rPr>
                        <a:t>PERCENTAGE</a:t>
                      </a:r>
                    </a:p>
                  </a:txBody>
                  <a:tcPr/>
                </a:tc>
                <a:tc>
                  <a:txBody>
                    <a:bodyPr/>
                    <a:lstStyle/>
                    <a:p>
                      <a:pPr algn="ctr"/>
                      <a:r>
                        <a:rPr lang="en-US" sz="1050" dirty="0" smtClean="0">
                          <a:solidFill>
                            <a:schemeClr val="bg1"/>
                          </a:solidFill>
                        </a:rPr>
                        <a:t> </a:t>
                      </a:r>
                      <a:r>
                        <a:rPr lang="en-US" sz="1000" dirty="0" smtClean="0">
                          <a:solidFill>
                            <a:schemeClr val="bg1"/>
                          </a:solidFill>
                        </a:rPr>
                        <a:t>DROPOUT</a:t>
                      </a:r>
                      <a:endParaRPr lang="en-US" sz="1050" dirty="0">
                        <a:solidFill>
                          <a:schemeClr val="bg1"/>
                        </a:solidFill>
                      </a:endParaRPr>
                    </a:p>
                  </a:txBody>
                  <a:tcPr/>
                </a:tc>
              </a:tr>
              <a:tr h="3581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660033"/>
                          </a:solidFill>
                        </a:rPr>
                        <a:t>2018-19</a:t>
                      </a:r>
                    </a:p>
                  </a:txBody>
                  <a:tcPr/>
                </a:tc>
                <a:tc>
                  <a:txBody>
                    <a:bodyPr/>
                    <a:lstStyle/>
                    <a:p>
                      <a:pPr algn="l"/>
                      <a:r>
                        <a:rPr lang="en-US" sz="1400" b="1" i="1" dirty="0" smtClean="0">
                          <a:solidFill>
                            <a:srgbClr val="FF0000"/>
                          </a:solidFill>
                        </a:rPr>
                        <a:t>IBA</a:t>
                      </a:r>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I SEM</a:t>
                      </a:r>
                      <a:endParaRPr lang="en-US" sz="1400" b="1" i="1" dirty="0">
                        <a:solidFill>
                          <a:srgbClr val="002060"/>
                        </a:solidFill>
                      </a:endParaRPr>
                    </a:p>
                  </a:txBody>
                  <a:tcPr/>
                </a:tc>
                <a:tc>
                  <a:txBody>
                    <a:bodyPr/>
                    <a:lstStyle/>
                    <a:p>
                      <a:pPr algn="ctr"/>
                      <a:r>
                        <a:rPr lang="en-US" sz="1400" b="1" dirty="0" smtClean="0"/>
                        <a:t>62</a:t>
                      </a:r>
                      <a:endParaRPr lang="en-US" sz="1400" b="1" dirty="0"/>
                    </a:p>
                  </a:txBody>
                  <a:tcPr/>
                </a:tc>
                <a:tc>
                  <a:txBody>
                    <a:bodyPr/>
                    <a:lstStyle/>
                    <a:p>
                      <a:pPr algn="ctr"/>
                      <a:r>
                        <a:rPr kumimoji="0" lang="en-US" sz="1200" b="1" i="1" kern="1200" dirty="0" smtClean="0">
                          <a:solidFill>
                            <a:srgbClr val="002060"/>
                          </a:solidFill>
                          <a:latin typeface="+mn-lt"/>
                          <a:ea typeface="+mn-ea"/>
                          <a:cs typeface="+mn-cs"/>
                        </a:rPr>
                        <a:t>NOV/ DEC-18</a:t>
                      </a:r>
                    </a:p>
                  </a:txBody>
                  <a:tcPr/>
                </a:tc>
                <a:tc>
                  <a:txBody>
                    <a:bodyPr/>
                    <a:lstStyle/>
                    <a:p>
                      <a:pPr algn="ctr"/>
                      <a:r>
                        <a:rPr lang="en-US" sz="1400" b="1" dirty="0" smtClean="0"/>
                        <a:t>54</a:t>
                      </a:r>
                      <a:endParaRPr lang="en-US" sz="1400" b="1" dirty="0"/>
                    </a:p>
                  </a:txBody>
                  <a:tcPr/>
                </a:tc>
                <a:tc>
                  <a:txBody>
                    <a:bodyPr/>
                    <a:lstStyle/>
                    <a:p>
                      <a:pPr algn="ctr"/>
                      <a:r>
                        <a:rPr lang="en-US" sz="1400" b="1" dirty="0" smtClean="0"/>
                        <a:t>46            </a:t>
                      </a:r>
                      <a:endParaRPr lang="en-US" sz="1400" b="1" dirty="0"/>
                    </a:p>
                  </a:txBody>
                  <a:tcPr/>
                </a:tc>
                <a:tc>
                  <a:txBody>
                    <a:bodyPr/>
                    <a:lstStyle/>
                    <a:p>
                      <a:pPr algn="ctr"/>
                      <a:r>
                        <a:rPr lang="en-US" sz="1400" b="1" dirty="0" smtClean="0">
                          <a:solidFill>
                            <a:srgbClr val="FF0000"/>
                          </a:solidFill>
                        </a:rPr>
                        <a:t>85%</a:t>
                      </a:r>
                      <a:endParaRPr lang="en-US" sz="1400" b="1" dirty="0">
                        <a:solidFill>
                          <a:srgbClr val="FF0000"/>
                        </a:solidFill>
                      </a:endParaRPr>
                    </a:p>
                  </a:txBody>
                  <a:tcPr/>
                </a:tc>
                <a:tc>
                  <a:txBody>
                    <a:bodyPr/>
                    <a:lstStyle/>
                    <a:p>
                      <a:r>
                        <a:rPr lang="en-US" sz="1400" b="1" dirty="0" smtClean="0"/>
                        <a:t>    06</a:t>
                      </a:r>
                      <a:endParaRPr lang="en-US" sz="1400" b="1" dirty="0"/>
                    </a:p>
                  </a:txBody>
                  <a:tcPr/>
                </a:tc>
              </a:tr>
              <a:tr h="358105">
                <a:tc>
                  <a:txBody>
                    <a:bodyPr/>
                    <a:lstStyle/>
                    <a:p>
                      <a:endParaRPr lang="en-US" dirty="0"/>
                    </a:p>
                  </a:txBody>
                  <a:tcPr/>
                </a:tc>
                <a:tc>
                  <a:txBody>
                    <a:bodyPr/>
                    <a:lstStyle/>
                    <a:p>
                      <a:pPr algn="l"/>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       II </a:t>
                      </a:r>
                      <a:r>
                        <a:rPr lang="en-US" sz="1400" b="1" i="1" baseline="0" dirty="0" smtClean="0">
                          <a:solidFill>
                            <a:srgbClr val="002060"/>
                          </a:solidFill>
                        </a:rPr>
                        <a:t>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JUN-19</a:t>
                      </a:r>
                    </a:p>
                  </a:txBody>
                  <a:tcPr/>
                </a:tc>
                <a:tc>
                  <a:txBody>
                    <a:bodyPr/>
                    <a:lstStyle/>
                    <a:p>
                      <a:pPr algn="ctr"/>
                      <a:r>
                        <a:rPr lang="en-US" sz="1400" b="1" dirty="0" smtClean="0"/>
                        <a:t>36</a:t>
                      </a:r>
                      <a:endParaRPr lang="en-US" sz="1400" b="1" dirty="0"/>
                    </a:p>
                  </a:txBody>
                  <a:tcPr/>
                </a:tc>
                <a:tc>
                  <a:txBody>
                    <a:bodyPr/>
                    <a:lstStyle/>
                    <a:p>
                      <a:pPr algn="ctr"/>
                      <a:r>
                        <a:rPr lang="en-US" sz="1400" b="1" dirty="0" smtClean="0"/>
                        <a:t>31          </a:t>
                      </a:r>
                      <a:endParaRPr lang="en-US" sz="1400" b="1" dirty="0"/>
                    </a:p>
                  </a:txBody>
                  <a:tcPr/>
                </a:tc>
                <a:tc>
                  <a:txBody>
                    <a:bodyPr/>
                    <a:lstStyle/>
                    <a:p>
                      <a:pPr algn="ctr"/>
                      <a:r>
                        <a:rPr lang="en-US" sz="1400" b="1" dirty="0" smtClean="0">
                          <a:solidFill>
                            <a:srgbClr val="FF0000"/>
                          </a:solidFill>
                        </a:rPr>
                        <a:t>86%</a:t>
                      </a:r>
                      <a:endParaRPr lang="en-US" sz="1400" b="1" dirty="0">
                        <a:solidFill>
                          <a:srgbClr val="FF0000"/>
                        </a:solidFill>
                      </a:endParaRPr>
                    </a:p>
                  </a:txBody>
                  <a:tcPr/>
                </a:tc>
                <a:tc>
                  <a:txBody>
                    <a:bodyPr/>
                    <a:lstStyle/>
                    <a:p>
                      <a:r>
                        <a:rPr lang="en-US" sz="1400" b="1" dirty="0" smtClean="0"/>
                        <a:t> </a:t>
                      </a:r>
                      <a:endParaRPr lang="en-US" sz="1400" b="1" dirty="0"/>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FF0000"/>
                          </a:solidFill>
                        </a:rPr>
                        <a:t>IIBA</a:t>
                      </a:r>
                      <a:r>
                        <a:rPr lang="en-US" sz="1400" b="1" i="1" dirty="0" smtClean="0">
                          <a:solidFill>
                            <a:srgbClr val="002060"/>
                          </a:solidFill>
                        </a:rPr>
                        <a:t>      III SEM</a:t>
                      </a:r>
                      <a:endParaRPr lang="en-US" sz="1400" b="1" i="1" dirty="0">
                        <a:solidFill>
                          <a:srgbClr val="002060"/>
                        </a:solidFill>
                      </a:endParaRPr>
                    </a:p>
                  </a:txBody>
                  <a:tcPr/>
                </a:tc>
                <a:tc>
                  <a:txBody>
                    <a:bodyPr/>
                    <a:lstStyle/>
                    <a:p>
                      <a:pPr algn="ctr"/>
                      <a:r>
                        <a:rPr lang="en-US" sz="1400" b="1" dirty="0" smtClean="0"/>
                        <a:t>44</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DEC-18</a:t>
                      </a:r>
                    </a:p>
                  </a:txBody>
                  <a:tcPr/>
                </a:tc>
                <a:tc>
                  <a:txBody>
                    <a:bodyPr/>
                    <a:lstStyle/>
                    <a:p>
                      <a:pPr algn="ctr"/>
                      <a:r>
                        <a:rPr lang="en-US" sz="1400" b="1" dirty="0" smtClean="0"/>
                        <a:t>30</a:t>
                      </a:r>
                      <a:endParaRPr lang="en-US" sz="1400" b="1" dirty="0"/>
                    </a:p>
                  </a:txBody>
                  <a:tcPr/>
                </a:tc>
                <a:tc>
                  <a:txBody>
                    <a:bodyPr/>
                    <a:lstStyle/>
                    <a:p>
                      <a:pPr algn="ctr"/>
                      <a:r>
                        <a:rPr lang="en-US" sz="1400" b="1" dirty="0" smtClean="0"/>
                        <a:t>29          </a:t>
                      </a:r>
                      <a:endParaRPr lang="en-US" sz="1400" b="1" dirty="0"/>
                    </a:p>
                  </a:txBody>
                  <a:tcPr/>
                </a:tc>
                <a:tc>
                  <a:txBody>
                    <a:bodyPr/>
                    <a:lstStyle/>
                    <a:p>
                      <a:pPr algn="ctr"/>
                      <a:r>
                        <a:rPr lang="en-US" sz="1400" b="1" dirty="0" smtClean="0">
                          <a:solidFill>
                            <a:srgbClr val="FF0000"/>
                          </a:solidFill>
                        </a:rPr>
                        <a:t>96%</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JUN-19</a:t>
                      </a:r>
                    </a:p>
                  </a:txBody>
                  <a:tcPr/>
                </a:tc>
                <a:tc>
                  <a:txBody>
                    <a:bodyPr/>
                    <a:lstStyle/>
                    <a:p>
                      <a:pPr algn="ctr"/>
                      <a:r>
                        <a:rPr lang="en-US" sz="1400" b="1" dirty="0" smtClean="0"/>
                        <a:t>13</a:t>
                      </a:r>
                      <a:endParaRPr lang="en-US" sz="1400" b="1" dirty="0"/>
                    </a:p>
                  </a:txBody>
                  <a:tcPr/>
                </a:tc>
                <a:tc>
                  <a:txBody>
                    <a:bodyPr/>
                    <a:lstStyle/>
                    <a:p>
                      <a:pPr algn="ctr"/>
                      <a:r>
                        <a:rPr lang="en-US" sz="1400" b="1" dirty="0" smtClean="0"/>
                        <a:t>13           </a:t>
                      </a:r>
                      <a:endParaRPr lang="en-US" sz="1400" b="1" dirty="0"/>
                    </a:p>
                  </a:txBody>
                  <a:tcPr/>
                </a:tc>
                <a:tc>
                  <a:txBody>
                    <a:bodyPr/>
                    <a:lstStyle/>
                    <a:p>
                      <a:pPr algn="ctr"/>
                      <a:r>
                        <a:rPr lang="en-US" sz="1400" b="1" dirty="0" smtClean="0">
                          <a:solidFill>
                            <a:srgbClr val="FF0000"/>
                          </a:solidFill>
                        </a:rPr>
                        <a:t>100%</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1" dirty="0" err="1" smtClean="0">
                          <a:solidFill>
                            <a:srgbClr val="FF0000"/>
                          </a:solidFill>
                        </a:rPr>
                        <a:t>IBCom</a:t>
                      </a:r>
                      <a:r>
                        <a:rPr lang="en-US" sz="1400" b="1" i="1" dirty="0" smtClean="0">
                          <a:solidFill>
                            <a:srgbClr val="FF0000"/>
                          </a:solidFill>
                        </a:rPr>
                        <a:t>    </a:t>
                      </a:r>
                      <a:r>
                        <a:rPr lang="en-US" sz="1400" b="1" i="1" dirty="0" smtClean="0">
                          <a:solidFill>
                            <a:srgbClr val="002060"/>
                          </a:solidFill>
                        </a:rPr>
                        <a:t>I SEM</a:t>
                      </a:r>
                    </a:p>
                  </a:txBody>
                  <a:tcPr/>
                </a:tc>
                <a:tc>
                  <a:txBody>
                    <a:bodyPr/>
                    <a:lstStyle/>
                    <a:p>
                      <a:pPr algn="ctr"/>
                      <a:r>
                        <a:rPr lang="en-US" sz="1400" b="1" dirty="0" smtClean="0"/>
                        <a:t>58</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DEC-18</a:t>
                      </a:r>
                    </a:p>
                  </a:txBody>
                  <a:tcPr/>
                </a:tc>
                <a:tc>
                  <a:txBody>
                    <a:bodyPr/>
                    <a:lstStyle/>
                    <a:p>
                      <a:pPr algn="ctr"/>
                      <a:r>
                        <a:rPr lang="en-US" sz="1400" b="1" dirty="0" smtClean="0"/>
                        <a:t>52</a:t>
                      </a:r>
                      <a:endParaRPr lang="en-US" sz="1400" b="1" dirty="0"/>
                    </a:p>
                  </a:txBody>
                  <a:tcPr/>
                </a:tc>
                <a:tc>
                  <a:txBody>
                    <a:bodyPr/>
                    <a:lstStyle/>
                    <a:p>
                      <a:pPr algn="ctr"/>
                      <a:r>
                        <a:rPr lang="en-US" sz="1400" b="1" dirty="0" smtClean="0"/>
                        <a:t>44         </a:t>
                      </a:r>
                      <a:endParaRPr lang="en-US" sz="1400" b="1" dirty="0"/>
                    </a:p>
                  </a:txBody>
                  <a:tcPr/>
                </a:tc>
                <a:tc>
                  <a:txBody>
                    <a:bodyPr/>
                    <a:lstStyle/>
                    <a:p>
                      <a:pPr algn="ctr"/>
                      <a:r>
                        <a:rPr lang="en-US" sz="1400" b="1" dirty="0" smtClean="0">
                          <a:solidFill>
                            <a:srgbClr val="FF0000"/>
                          </a:solidFill>
                        </a:rPr>
                        <a:t>84%</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ctr"/>
                      <a:r>
                        <a:rPr lang="en-US" sz="1400" b="1" i="1" dirty="0" smtClean="0">
                          <a:solidFill>
                            <a:srgbClr val="002060"/>
                          </a:solidFill>
                        </a:rPr>
                        <a:t>              II</a:t>
                      </a:r>
                      <a:r>
                        <a:rPr lang="en-US" sz="1400" b="1" i="1" baseline="0" dirty="0" smtClean="0">
                          <a:solidFill>
                            <a:srgbClr val="002060"/>
                          </a:solidFill>
                        </a:rPr>
                        <a:t> 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JUN-19</a:t>
                      </a:r>
                    </a:p>
                  </a:txBody>
                  <a:tcPr/>
                </a:tc>
                <a:tc>
                  <a:txBody>
                    <a:bodyPr/>
                    <a:lstStyle/>
                    <a:p>
                      <a:pPr algn="ctr"/>
                      <a:r>
                        <a:rPr lang="en-US" sz="1400" b="1" dirty="0" smtClean="0"/>
                        <a:t>68</a:t>
                      </a:r>
                      <a:endParaRPr lang="en-US" sz="1400" b="1" dirty="0"/>
                    </a:p>
                  </a:txBody>
                  <a:tcPr/>
                </a:tc>
                <a:tc>
                  <a:txBody>
                    <a:bodyPr/>
                    <a:lstStyle/>
                    <a:p>
                      <a:pPr algn="ctr"/>
                      <a:r>
                        <a:rPr lang="en-US" sz="1400" b="1" dirty="0" smtClean="0"/>
                        <a:t>64       </a:t>
                      </a:r>
                      <a:endParaRPr lang="en-US" sz="1400" b="1" dirty="0"/>
                    </a:p>
                  </a:txBody>
                  <a:tcPr/>
                </a:tc>
                <a:tc>
                  <a:txBody>
                    <a:bodyPr/>
                    <a:lstStyle/>
                    <a:p>
                      <a:pPr algn="ctr"/>
                      <a:r>
                        <a:rPr lang="en-US" sz="1400" b="1" dirty="0" smtClean="0">
                          <a:solidFill>
                            <a:srgbClr val="FF0000"/>
                          </a:solidFill>
                        </a:rPr>
                        <a:t>94%</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err="1" smtClean="0">
                          <a:solidFill>
                            <a:srgbClr val="FF0000"/>
                          </a:solidFill>
                        </a:rPr>
                        <a:t>IIBCom</a:t>
                      </a:r>
                      <a:r>
                        <a:rPr lang="en-US" sz="1400" b="1" i="1" dirty="0" smtClean="0">
                          <a:solidFill>
                            <a:srgbClr val="FF0000"/>
                          </a:solidFill>
                        </a:rPr>
                        <a:t> </a:t>
                      </a:r>
                      <a:r>
                        <a:rPr lang="en-US" sz="1400" b="1" i="1" dirty="0" smtClean="0">
                          <a:solidFill>
                            <a:srgbClr val="002060"/>
                          </a:solidFill>
                        </a:rPr>
                        <a:t> IIISEM</a:t>
                      </a:r>
                      <a:endParaRPr lang="en-US" sz="1400" b="1" i="1" dirty="0">
                        <a:solidFill>
                          <a:srgbClr val="002060"/>
                        </a:solidFill>
                      </a:endParaRPr>
                    </a:p>
                  </a:txBody>
                  <a:tcPr/>
                </a:tc>
                <a:tc>
                  <a:txBody>
                    <a:bodyPr/>
                    <a:lstStyle/>
                    <a:p>
                      <a:pPr algn="ctr"/>
                      <a:r>
                        <a:rPr lang="en-US" sz="1400" b="1" dirty="0" smtClean="0"/>
                        <a:t>64</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DEC-18</a:t>
                      </a:r>
                    </a:p>
                  </a:txBody>
                  <a:tcPr/>
                </a:tc>
                <a:tc>
                  <a:txBody>
                    <a:bodyPr/>
                    <a:lstStyle/>
                    <a:p>
                      <a:pPr algn="ctr"/>
                      <a:r>
                        <a:rPr lang="en-US" sz="1400" b="1" dirty="0" smtClean="0"/>
                        <a:t>64</a:t>
                      </a:r>
                      <a:endParaRPr lang="en-US" sz="1400" b="1" dirty="0"/>
                    </a:p>
                  </a:txBody>
                  <a:tcPr/>
                </a:tc>
                <a:tc>
                  <a:txBody>
                    <a:bodyPr/>
                    <a:lstStyle/>
                    <a:p>
                      <a:pPr algn="ctr"/>
                      <a:r>
                        <a:rPr lang="en-US" sz="1400" b="1" dirty="0" smtClean="0"/>
                        <a:t>64</a:t>
                      </a:r>
                      <a:endParaRPr lang="en-US" sz="1400" b="1" dirty="0"/>
                    </a:p>
                  </a:txBody>
                  <a:tcPr/>
                </a:tc>
                <a:tc>
                  <a:txBody>
                    <a:bodyPr/>
                    <a:lstStyle/>
                    <a:p>
                      <a:pPr algn="ctr"/>
                      <a:r>
                        <a:rPr lang="en-US" sz="1400" b="1" dirty="0" smtClean="0">
                          <a:solidFill>
                            <a:srgbClr val="FF0000"/>
                          </a:solidFill>
                        </a:rPr>
                        <a:t>100%</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JUN-19</a:t>
                      </a:r>
                    </a:p>
                  </a:txBody>
                  <a:tcPr/>
                </a:tc>
                <a:tc>
                  <a:txBody>
                    <a:bodyPr/>
                    <a:lstStyle/>
                    <a:p>
                      <a:pPr algn="ctr"/>
                      <a:r>
                        <a:rPr lang="en-US" sz="1400" b="1" dirty="0" smtClean="0"/>
                        <a:t>37</a:t>
                      </a:r>
                      <a:endParaRPr lang="en-US" sz="1400" b="1" dirty="0"/>
                    </a:p>
                  </a:txBody>
                  <a:tcPr/>
                </a:tc>
                <a:tc>
                  <a:txBody>
                    <a:bodyPr/>
                    <a:lstStyle/>
                    <a:p>
                      <a:pPr algn="ctr"/>
                      <a:r>
                        <a:rPr lang="en-US" sz="1400" b="1" dirty="0" smtClean="0"/>
                        <a:t>36          </a:t>
                      </a:r>
                      <a:endParaRPr lang="en-US" sz="1400" b="1" dirty="0"/>
                    </a:p>
                  </a:txBody>
                  <a:tcPr/>
                </a:tc>
                <a:tc>
                  <a:txBody>
                    <a:bodyPr/>
                    <a:lstStyle/>
                    <a:p>
                      <a:pPr algn="ctr"/>
                      <a:r>
                        <a:rPr lang="en-US" sz="1400" b="1" dirty="0" smtClean="0">
                          <a:solidFill>
                            <a:srgbClr val="FF0000"/>
                          </a:solidFill>
                        </a:rPr>
                        <a:t>97%</a:t>
                      </a:r>
                      <a:endParaRPr lang="en-US" sz="1400" b="1" dirty="0">
                        <a:solidFill>
                          <a:srgbClr val="FF0000"/>
                        </a:solidFill>
                      </a:endParaRPr>
                    </a:p>
                  </a:txBody>
                  <a:tcPr/>
                </a:tc>
                <a:tc>
                  <a:txBody>
                    <a:bodyPr/>
                    <a:lstStyle/>
                    <a:p>
                      <a:endParaRPr lang="en-US"/>
                    </a:p>
                  </a:txBody>
                  <a:tcPr/>
                </a:tc>
              </a:tr>
              <a:tr h="340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660033"/>
                          </a:solidFill>
                        </a:rPr>
                        <a:t>2019-20</a:t>
                      </a:r>
                    </a:p>
                  </a:txBody>
                  <a:tcPr/>
                </a:tc>
                <a:tc>
                  <a:txBody>
                    <a:bodyPr/>
                    <a:lstStyle/>
                    <a:p>
                      <a:pPr algn="l"/>
                      <a:r>
                        <a:rPr lang="en-US" sz="1400" b="1" i="1" dirty="0" smtClean="0">
                          <a:solidFill>
                            <a:srgbClr val="FF0000"/>
                          </a:solidFill>
                        </a:rPr>
                        <a:t>IBA</a:t>
                      </a:r>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I SEM</a:t>
                      </a:r>
                      <a:endParaRPr lang="en-US" sz="1400" b="1" i="1" dirty="0">
                        <a:solidFill>
                          <a:srgbClr val="002060"/>
                        </a:solidFill>
                      </a:endParaRPr>
                    </a:p>
                  </a:txBody>
                  <a:tcPr/>
                </a:tc>
                <a:tc>
                  <a:txBody>
                    <a:bodyPr/>
                    <a:lstStyle/>
                    <a:p>
                      <a:pPr algn="ctr"/>
                      <a:r>
                        <a:rPr lang="en-US" sz="1400" b="1" dirty="0" smtClean="0"/>
                        <a:t>56</a:t>
                      </a:r>
                      <a:endParaRPr lang="en-US" sz="1400" b="1" dirty="0"/>
                    </a:p>
                  </a:txBody>
                  <a:tcPr/>
                </a:tc>
                <a:tc>
                  <a:txBody>
                    <a:bodyPr/>
                    <a:lstStyle/>
                    <a:p>
                      <a:pPr algn="ctr"/>
                      <a:r>
                        <a:rPr kumimoji="0" lang="en-US" sz="1200" b="1" i="1" kern="1200" dirty="0" smtClean="0">
                          <a:solidFill>
                            <a:srgbClr val="002060"/>
                          </a:solidFill>
                          <a:latin typeface="+mn-lt"/>
                          <a:ea typeface="+mn-ea"/>
                          <a:cs typeface="+mn-cs"/>
                        </a:rPr>
                        <a:t>NOV/ DEC-17</a:t>
                      </a:r>
                    </a:p>
                  </a:txBody>
                  <a:tcPr/>
                </a:tc>
                <a:tc>
                  <a:txBody>
                    <a:bodyPr/>
                    <a:lstStyle/>
                    <a:p>
                      <a:pPr algn="ctr"/>
                      <a:r>
                        <a:rPr lang="en-US" sz="1400" b="1" dirty="0" smtClean="0"/>
                        <a:t>62</a:t>
                      </a:r>
                      <a:endParaRPr lang="en-US" sz="1400" b="1" dirty="0"/>
                    </a:p>
                  </a:txBody>
                  <a:tcPr/>
                </a:tc>
                <a:tc>
                  <a:txBody>
                    <a:bodyPr/>
                    <a:lstStyle/>
                    <a:p>
                      <a:pPr algn="ctr"/>
                      <a:r>
                        <a:rPr lang="en-US" sz="1400" b="1" dirty="0" smtClean="0"/>
                        <a:t>51         </a:t>
                      </a:r>
                      <a:endParaRPr lang="en-US" sz="1400" b="1" dirty="0"/>
                    </a:p>
                  </a:txBody>
                  <a:tcPr/>
                </a:tc>
                <a:tc>
                  <a:txBody>
                    <a:bodyPr/>
                    <a:lstStyle/>
                    <a:p>
                      <a:pPr algn="ctr"/>
                      <a:r>
                        <a:rPr lang="en-US" sz="1400" b="1" dirty="0" smtClean="0">
                          <a:solidFill>
                            <a:srgbClr val="FF0000"/>
                          </a:solidFill>
                        </a:rPr>
                        <a:t>82%</a:t>
                      </a:r>
                      <a:endParaRPr lang="en-US" sz="1400" b="1" dirty="0">
                        <a:solidFill>
                          <a:srgbClr val="FF0000"/>
                        </a:solidFill>
                      </a:endParaRPr>
                    </a:p>
                  </a:txBody>
                  <a:tcPr/>
                </a:tc>
                <a:tc>
                  <a:txBody>
                    <a:bodyPr/>
                    <a:lstStyle/>
                    <a:p>
                      <a:endParaRPr lang="en-US"/>
                    </a:p>
                  </a:txBody>
                  <a:tcPr/>
                </a:tc>
              </a:tr>
              <a:tr h="340352">
                <a:tc>
                  <a:txBody>
                    <a:bodyPr/>
                    <a:lstStyle/>
                    <a:p>
                      <a:endParaRPr lang="en-US"/>
                    </a:p>
                  </a:txBody>
                  <a:tcPr/>
                </a:tc>
                <a:tc>
                  <a:txBody>
                    <a:bodyPr/>
                    <a:lstStyle/>
                    <a:p>
                      <a:pPr algn="l"/>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       II </a:t>
                      </a:r>
                      <a:r>
                        <a:rPr lang="en-US" sz="1400" b="1" i="1" baseline="0" dirty="0" smtClean="0">
                          <a:solidFill>
                            <a:srgbClr val="002060"/>
                          </a:solidFill>
                        </a:rPr>
                        <a:t>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JUN-18</a:t>
                      </a:r>
                    </a:p>
                  </a:txBody>
                  <a:tcPr/>
                </a:tc>
                <a:tc>
                  <a:txBody>
                    <a:bodyPr/>
                    <a:lstStyle/>
                    <a:p>
                      <a:pPr algn="ctr"/>
                      <a:r>
                        <a:rPr lang="en-US" sz="1400" b="1" dirty="0" smtClean="0"/>
                        <a:t>46</a:t>
                      </a:r>
                      <a:endParaRPr lang="en-US" sz="1400" b="1" dirty="0"/>
                    </a:p>
                  </a:txBody>
                  <a:tcPr/>
                </a:tc>
                <a:tc>
                  <a:txBody>
                    <a:bodyPr/>
                    <a:lstStyle/>
                    <a:p>
                      <a:pPr algn="ctr"/>
                      <a:r>
                        <a:rPr lang="en-US" sz="1400" b="1" dirty="0" smtClean="0"/>
                        <a:t>41       </a:t>
                      </a:r>
                      <a:endParaRPr lang="en-US" sz="1400" b="1" dirty="0"/>
                    </a:p>
                  </a:txBody>
                  <a:tcPr/>
                </a:tc>
                <a:tc>
                  <a:txBody>
                    <a:bodyPr/>
                    <a:lstStyle/>
                    <a:p>
                      <a:pPr algn="ctr"/>
                      <a:r>
                        <a:rPr lang="en-US" sz="1400" b="1" dirty="0" smtClean="0">
                          <a:solidFill>
                            <a:srgbClr val="FF0000"/>
                          </a:solidFill>
                        </a:rPr>
                        <a:t>89%</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FF0000"/>
                          </a:solidFill>
                        </a:rPr>
                        <a:t>IIBA</a:t>
                      </a:r>
                      <a:r>
                        <a:rPr lang="en-US" sz="1400" b="1" i="1" dirty="0" smtClean="0">
                          <a:solidFill>
                            <a:srgbClr val="002060"/>
                          </a:solidFill>
                        </a:rPr>
                        <a:t>      III SEM</a:t>
                      </a:r>
                      <a:endParaRPr lang="en-US" sz="1400" b="1" i="1" dirty="0">
                        <a:solidFill>
                          <a:srgbClr val="002060"/>
                        </a:solidFill>
                      </a:endParaRPr>
                    </a:p>
                  </a:txBody>
                  <a:tcPr/>
                </a:tc>
                <a:tc>
                  <a:txBody>
                    <a:bodyPr/>
                    <a:lstStyle/>
                    <a:p>
                      <a:pPr algn="ctr"/>
                      <a:r>
                        <a:rPr lang="en-US" sz="1400" b="1" dirty="0" smtClean="0"/>
                        <a:t>46</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DEC-17</a:t>
                      </a:r>
                    </a:p>
                  </a:txBody>
                  <a:tcPr/>
                </a:tc>
                <a:tc>
                  <a:txBody>
                    <a:bodyPr/>
                    <a:lstStyle/>
                    <a:p>
                      <a:pPr algn="ctr"/>
                      <a:r>
                        <a:rPr lang="en-US" sz="1400" b="1" dirty="0" smtClean="0"/>
                        <a:t>42</a:t>
                      </a:r>
                      <a:endParaRPr lang="en-US" sz="1400" b="1" dirty="0"/>
                    </a:p>
                  </a:txBody>
                  <a:tcPr/>
                </a:tc>
                <a:tc>
                  <a:txBody>
                    <a:bodyPr/>
                    <a:lstStyle/>
                    <a:p>
                      <a:pPr algn="ctr"/>
                      <a:r>
                        <a:rPr lang="en-US" sz="1400" b="1" dirty="0" smtClean="0"/>
                        <a:t>37       </a:t>
                      </a:r>
                      <a:endParaRPr lang="en-US" sz="1400" b="1" dirty="0"/>
                    </a:p>
                  </a:txBody>
                  <a:tcPr/>
                </a:tc>
                <a:tc>
                  <a:txBody>
                    <a:bodyPr/>
                    <a:lstStyle/>
                    <a:p>
                      <a:pPr algn="ctr"/>
                      <a:r>
                        <a:rPr lang="en-US" sz="1400" b="1" dirty="0" smtClean="0">
                          <a:solidFill>
                            <a:srgbClr val="FF0000"/>
                          </a:solidFill>
                        </a:rPr>
                        <a:t>88%</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JUN-18</a:t>
                      </a:r>
                    </a:p>
                  </a:txBody>
                  <a:tcPr/>
                </a:tc>
                <a:tc>
                  <a:txBody>
                    <a:bodyPr/>
                    <a:lstStyle/>
                    <a:p>
                      <a:pPr algn="ctr"/>
                      <a:r>
                        <a:rPr lang="en-US" sz="1400" b="1" dirty="0" smtClean="0"/>
                        <a:t>30</a:t>
                      </a:r>
                      <a:endParaRPr lang="en-US" sz="1400" b="1" dirty="0"/>
                    </a:p>
                  </a:txBody>
                  <a:tcPr/>
                </a:tc>
                <a:tc>
                  <a:txBody>
                    <a:bodyPr/>
                    <a:lstStyle/>
                    <a:p>
                      <a:pPr algn="ctr"/>
                      <a:r>
                        <a:rPr lang="en-US" sz="1400" b="1" dirty="0" smtClean="0"/>
                        <a:t>29         </a:t>
                      </a:r>
                      <a:endParaRPr lang="en-US" sz="1400" b="1" dirty="0"/>
                    </a:p>
                  </a:txBody>
                  <a:tcPr/>
                </a:tc>
                <a:tc>
                  <a:txBody>
                    <a:bodyPr/>
                    <a:lstStyle/>
                    <a:p>
                      <a:pPr algn="ctr"/>
                      <a:r>
                        <a:rPr lang="en-US" sz="1400" b="1" dirty="0" smtClean="0">
                          <a:solidFill>
                            <a:srgbClr val="FF0000"/>
                          </a:solidFill>
                        </a:rPr>
                        <a:t>96%</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1" dirty="0" err="1" smtClean="0">
                          <a:solidFill>
                            <a:srgbClr val="FF0000"/>
                          </a:solidFill>
                        </a:rPr>
                        <a:t>IBCom</a:t>
                      </a:r>
                      <a:r>
                        <a:rPr lang="en-US" sz="1400" b="1" i="1" dirty="0" smtClean="0">
                          <a:solidFill>
                            <a:srgbClr val="FF0000"/>
                          </a:solidFill>
                        </a:rPr>
                        <a:t>    </a:t>
                      </a:r>
                      <a:r>
                        <a:rPr lang="en-US" sz="1400" b="1" i="1" dirty="0" smtClean="0">
                          <a:solidFill>
                            <a:srgbClr val="002060"/>
                          </a:solidFill>
                        </a:rPr>
                        <a:t>I SEM</a:t>
                      </a:r>
                    </a:p>
                  </a:txBody>
                  <a:tcPr/>
                </a:tc>
                <a:tc>
                  <a:txBody>
                    <a:bodyPr/>
                    <a:lstStyle/>
                    <a:p>
                      <a:pPr algn="ctr"/>
                      <a:r>
                        <a:rPr lang="en-US" sz="1400" b="1" dirty="0" smtClean="0"/>
                        <a:t>52</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DEC-17</a:t>
                      </a:r>
                    </a:p>
                  </a:txBody>
                  <a:tcPr/>
                </a:tc>
                <a:tc>
                  <a:txBody>
                    <a:bodyPr/>
                    <a:lstStyle/>
                    <a:p>
                      <a:pPr algn="ctr"/>
                      <a:r>
                        <a:rPr lang="en-US" sz="1400" b="1" dirty="0" smtClean="0"/>
                        <a:t>53</a:t>
                      </a:r>
                      <a:endParaRPr lang="en-US" sz="1400" b="1" dirty="0"/>
                    </a:p>
                  </a:txBody>
                  <a:tcPr/>
                </a:tc>
                <a:tc>
                  <a:txBody>
                    <a:bodyPr/>
                    <a:lstStyle/>
                    <a:p>
                      <a:pPr algn="ctr"/>
                      <a:r>
                        <a:rPr lang="en-US" sz="1400" b="1" dirty="0" smtClean="0"/>
                        <a:t>40         </a:t>
                      </a:r>
                      <a:endParaRPr lang="en-US" sz="1400" b="1" dirty="0"/>
                    </a:p>
                  </a:txBody>
                  <a:tcPr/>
                </a:tc>
                <a:tc>
                  <a:txBody>
                    <a:bodyPr/>
                    <a:lstStyle/>
                    <a:p>
                      <a:pPr algn="ctr"/>
                      <a:r>
                        <a:rPr lang="en-US" sz="1400" b="1" dirty="0" smtClean="0">
                          <a:solidFill>
                            <a:srgbClr val="FF0000"/>
                          </a:solidFill>
                        </a:rPr>
                        <a:t>75%</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ctr"/>
                      <a:r>
                        <a:rPr lang="en-US" sz="1400" b="1" i="1" dirty="0" smtClean="0">
                          <a:solidFill>
                            <a:srgbClr val="002060"/>
                          </a:solidFill>
                        </a:rPr>
                        <a:t>              II</a:t>
                      </a:r>
                      <a:r>
                        <a:rPr lang="en-US" sz="1400" b="1" i="1" baseline="0" dirty="0" smtClean="0">
                          <a:solidFill>
                            <a:srgbClr val="002060"/>
                          </a:solidFill>
                        </a:rPr>
                        <a:t> 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JUN-18</a:t>
                      </a:r>
                    </a:p>
                  </a:txBody>
                  <a:tcPr/>
                </a:tc>
                <a:tc>
                  <a:txBody>
                    <a:bodyPr/>
                    <a:lstStyle/>
                    <a:p>
                      <a:pPr algn="ctr"/>
                      <a:r>
                        <a:rPr lang="en-US" sz="1400" b="1" dirty="0" smtClean="0"/>
                        <a:t>50</a:t>
                      </a:r>
                      <a:endParaRPr lang="en-US" sz="1400" b="1" dirty="0"/>
                    </a:p>
                  </a:txBody>
                  <a:tcPr/>
                </a:tc>
                <a:tc>
                  <a:txBody>
                    <a:bodyPr/>
                    <a:lstStyle/>
                    <a:p>
                      <a:pPr algn="ctr"/>
                      <a:r>
                        <a:rPr lang="en-US" sz="1400" b="1" dirty="0" smtClean="0"/>
                        <a:t>43         </a:t>
                      </a:r>
                      <a:endParaRPr lang="en-US" sz="1400" b="1" dirty="0"/>
                    </a:p>
                  </a:txBody>
                  <a:tcPr/>
                </a:tc>
                <a:tc>
                  <a:txBody>
                    <a:bodyPr/>
                    <a:lstStyle/>
                    <a:p>
                      <a:pPr algn="ctr"/>
                      <a:r>
                        <a:rPr lang="en-US" sz="1400" b="1" dirty="0" smtClean="0">
                          <a:solidFill>
                            <a:srgbClr val="FF0000"/>
                          </a:solidFill>
                        </a:rPr>
                        <a:t>86%</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err="1" smtClean="0">
                          <a:solidFill>
                            <a:srgbClr val="FF0000"/>
                          </a:solidFill>
                        </a:rPr>
                        <a:t>IIBCom</a:t>
                      </a:r>
                      <a:r>
                        <a:rPr lang="en-US" sz="1400" b="1" i="1" dirty="0" smtClean="0">
                          <a:solidFill>
                            <a:srgbClr val="FF0000"/>
                          </a:solidFill>
                        </a:rPr>
                        <a:t> </a:t>
                      </a:r>
                      <a:r>
                        <a:rPr lang="en-US" sz="1400" b="1" i="1" dirty="0" smtClean="0">
                          <a:solidFill>
                            <a:srgbClr val="002060"/>
                          </a:solidFill>
                        </a:rPr>
                        <a:t> IIISEM</a:t>
                      </a:r>
                      <a:endParaRPr lang="en-US" sz="1400" b="1" i="1" dirty="0">
                        <a:solidFill>
                          <a:srgbClr val="002060"/>
                        </a:solidFill>
                      </a:endParaRPr>
                    </a:p>
                  </a:txBody>
                  <a:tcPr/>
                </a:tc>
                <a:tc>
                  <a:txBody>
                    <a:bodyPr/>
                    <a:lstStyle/>
                    <a:p>
                      <a:pPr algn="ctr"/>
                      <a:r>
                        <a:rPr lang="en-US" sz="1400" b="1" dirty="0" smtClean="0"/>
                        <a:t>37</a:t>
                      </a: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NOV/ DEC-17</a:t>
                      </a:r>
                    </a:p>
                  </a:txBody>
                  <a:tcPr/>
                </a:tc>
                <a:tc>
                  <a:txBody>
                    <a:bodyPr/>
                    <a:lstStyle/>
                    <a:p>
                      <a:pPr algn="ctr"/>
                      <a:r>
                        <a:rPr lang="en-US" sz="1400" b="1" dirty="0" smtClean="0"/>
                        <a:t>36</a:t>
                      </a:r>
                      <a:endParaRPr lang="en-US" sz="1400" b="1" dirty="0"/>
                    </a:p>
                  </a:txBody>
                  <a:tcPr/>
                </a:tc>
                <a:tc>
                  <a:txBody>
                    <a:bodyPr/>
                    <a:lstStyle/>
                    <a:p>
                      <a:pPr algn="ctr"/>
                      <a:r>
                        <a:rPr lang="en-US" sz="1400" b="1" dirty="0" smtClean="0"/>
                        <a:t>33       </a:t>
                      </a:r>
                      <a:endParaRPr lang="en-US" sz="1400" b="1" dirty="0"/>
                    </a:p>
                  </a:txBody>
                  <a:tcPr/>
                </a:tc>
                <a:tc>
                  <a:txBody>
                    <a:bodyPr/>
                    <a:lstStyle/>
                    <a:p>
                      <a:pPr algn="ctr"/>
                      <a:r>
                        <a:rPr lang="en-US" sz="1400" b="1" dirty="0" smtClean="0">
                          <a:solidFill>
                            <a:srgbClr val="FF0000"/>
                          </a:solidFill>
                        </a:rPr>
                        <a:t>91%</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pPr algn="ctr"/>
                      <a:endParaRPr lang="en-US" sz="1400" b="1" dirty="0"/>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MAY/ JUN-18</a:t>
                      </a:r>
                    </a:p>
                  </a:txBody>
                  <a:tcPr/>
                </a:tc>
                <a:tc>
                  <a:txBody>
                    <a:bodyPr/>
                    <a:lstStyle/>
                    <a:p>
                      <a:pPr algn="ctr"/>
                      <a:r>
                        <a:rPr lang="en-US" sz="1400" b="1" dirty="0" smtClean="0"/>
                        <a:t>56</a:t>
                      </a:r>
                      <a:endParaRPr lang="en-US" sz="1400" b="1" dirty="0"/>
                    </a:p>
                  </a:txBody>
                  <a:tcPr/>
                </a:tc>
                <a:tc>
                  <a:txBody>
                    <a:bodyPr/>
                    <a:lstStyle/>
                    <a:p>
                      <a:pPr algn="ctr"/>
                      <a:r>
                        <a:rPr lang="en-US" sz="1400" b="1" dirty="0" smtClean="0"/>
                        <a:t>55         </a:t>
                      </a:r>
                      <a:endParaRPr lang="en-US" sz="1400" b="1" dirty="0"/>
                    </a:p>
                  </a:txBody>
                  <a:tcPr/>
                </a:tc>
                <a:tc>
                  <a:txBody>
                    <a:bodyPr/>
                    <a:lstStyle/>
                    <a:p>
                      <a:pPr algn="ctr"/>
                      <a:r>
                        <a:rPr lang="en-US" sz="1400" b="1" dirty="0" smtClean="0">
                          <a:solidFill>
                            <a:srgbClr val="FF0000"/>
                          </a:solidFill>
                        </a:rPr>
                        <a:t>98%</a:t>
                      </a:r>
                      <a:endParaRPr lang="en-US" sz="1400" b="1" dirty="0">
                        <a:solidFill>
                          <a:srgbClr val="FF0000"/>
                        </a:solidFill>
                      </a:endParaRPr>
                    </a:p>
                  </a:txBody>
                  <a:tcPr/>
                </a:tc>
                <a:tc>
                  <a:txBody>
                    <a:bodyPr/>
                    <a:lstStyle/>
                    <a:p>
                      <a:endParaRPr lang="en-US" dirty="0"/>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76495279"/>
              </p:ext>
            </p:extLst>
          </p:nvPr>
        </p:nvGraphicFramePr>
        <p:xfrm>
          <a:off x="228600" y="152400"/>
          <a:ext cx="8763000" cy="6801472"/>
        </p:xfrm>
        <a:graphic>
          <a:graphicData uri="http://schemas.openxmlformats.org/drawingml/2006/table">
            <a:tbl>
              <a:tblPr firstRow="1" bandRow="1">
                <a:tableStyleId>{5C22544A-7EE6-4342-B048-85BDC9FD1C3A}</a:tableStyleId>
              </a:tblPr>
              <a:tblGrid>
                <a:gridCol w="965413"/>
                <a:gridCol w="1410993"/>
                <a:gridCol w="1113941"/>
                <a:gridCol w="1462653"/>
                <a:gridCol w="913754"/>
                <a:gridCol w="965415"/>
                <a:gridCol w="1039678"/>
                <a:gridCol w="891153"/>
              </a:tblGrid>
              <a:tr h="553072">
                <a:tc>
                  <a:txBody>
                    <a:bodyPr/>
                    <a:lstStyle/>
                    <a:p>
                      <a:pPr algn="ctr"/>
                      <a:endParaRPr kumimoji="0" lang="en-US" sz="1100" kern="1200" dirty="0" smtClean="0">
                        <a:solidFill>
                          <a:schemeClr val="bg1"/>
                        </a:solidFill>
                        <a:latin typeface="+mn-lt"/>
                        <a:ea typeface="+mn-ea"/>
                        <a:cs typeface="+mn-cs"/>
                      </a:endParaRPr>
                    </a:p>
                    <a:p>
                      <a:pPr algn="ctr"/>
                      <a:r>
                        <a:rPr kumimoji="0" lang="en-US" sz="1100" kern="1200" dirty="0" smtClean="0">
                          <a:solidFill>
                            <a:schemeClr val="bg1"/>
                          </a:solidFill>
                          <a:latin typeface="+mn-lt"/>
                          <a:ea typeface="+mn-ea"/>
                          <a:cs typeface="+mn-cs"/>
                        </a:rPr>
                        <a:t>YEARS</a:t>
                      </a:r>
                    </a:p>
                  </a:txBody>
                  <a:tcPr/>
                </a:tc>
                <a:tc>
                  <a:txBody>
                    <a:bodyPr/>
                    <a:lstStyle/>
                    <a:p>
                      <a:pPr algn="ctr"/>
                      <a:endParaRPr kumimoji="0" lang="en-US" sz="1100" kern="1200" dirty="0" smtClean="0">
                        <a:solidFill>
                          <a:schemeClr val="bg1"/>
                        </a:solidFill>
                        <a:latin typeface="+mn-lt"/>
                        <a:ea typeface="+mn-ea"/>
                        <a:cs typeface="+mn-cs"/>
                      </a:endParaRPr>
                    </a:p>
                    <a:p>
                      <a:pPr algn="ctr"/>
                      <a:r>
                        <a:rPr kumimoji="0" lang="en-US" sz="1100" kern="1200" dirty="0" smtClean="0">
                          <a:solidFill>
                            <a:schemeClr val="bg1"/>
                          </a:solidFill>
                          <a:latin typeface="+mn-lt"/>
                          <a:ea typeface="+mn-ea"/>
                          <a:cs typeface="+mn-cs"/>
                        </a:rPr>
                        <a:t>CLASS</a:t>
                      </a:r>
                    </a:p>
                  </a:txBody>
                  <a:tcPr/>
                </a:tc>
                <a:tc>
                  <a:txBody>
                    <a:bodyPr/>
                    <a:lstStyle/>
                    <a:p>
                      <a:pPr algn="ctr"/>
                      <a:r>
                        <a:rPr kumimoji="0" lang="en-US" sz="1100" kern="1200" dirty="0" smtClean="0">
                          <a:solidFill>
                            <a:schemeClr val="bg1"/>
                          </a:solidFill>
                          <a:latin typeface="+mn-lt"/>
                          <a:ea typeface="+mn-ea"/>
                          <a:cs typeface="+mn-cs"/>
                        </a:rPr>
                        <a:t>        ADMISSION</a:t>
                      </a:r>
                    </a:p>
                  </a:txBody>
                  <a:tcPr/>
                </a:tc>
                <a:tc>
                  <a:txBody>
                    <a:bodyPr/>
                    <a:lstStyle/>
                    <a:p>
                      <a:pPr algn="ctr"/>
                      <a:r>
                        <a:rPr kumimoji="0" lang="en-US" sz="1100" kern="1200" dirty="0" smtClean="0">
                          <a:solidFill>
                            <a:schemeClr val="bg1"/>
                          </a:solidFill>
                          <a:latin typeface="+mn-lt"/>
                          <a:ea typeface="+mn-ea"/>
                          <a:cs typeface="+mn-cs"/>
                        </a:rPr>
                        <a:t>YEAR     OF </a:t>
                      </a:r>
                    </a:p>
                    <a:p>
                      <a:pPr algn="ctr"/>
                      <a:r>
                        <a:rPr kumimoji="0" lang="en-US" sz="1100" kern="1200" dirty="0" smtClean="0">
                          <a:solidFill>
                            <a:schemeClr val="bg1"/>
                          </a:solidFill>
                          <a:latin typeface="+mn-lt"/>
                          <a:ea typeface="+mn-ea"/>
                          <a:cs typeface="+mn-cs"/>
                        </a:rPr>
                        <a:t>EXAMINATION</a:t>
                      </a:r>
                    </a:p>
                  </a:txBody>
                  <a:tcPr/>
                </a:tc>
                <a:tc>
                  <a:txBody>
                    <a:bodyPr/>
                    <a:lstStyle/>
                    <a:p>
                      <a:pPr algn="ctr"/>
                      <a:r>
                        <a:rPr kumimoji="0" lang="en-US" sz="1100" kern="1200" dirty="0" smtClean="0">
                          <a:solidFill>
                            <a:schemeClr val="bg1"/>
                          </a:solidFill>
                          <a:latin typeface="+mn-lt"/>
                          <a:ea typeface="+mn-ea"/>
                          <a:cs typeface="+mn-cs"/>
                        </a:rPr>
                        <a:t>               APPERED</a:t>
                      </a:r>
                    </a:p>
                  </a:txBody>
                  <a:tcPr/>
                </a:tc>
                <a:tc>
                  <a:txBody>
                    <a:bodyPr/>
                    <a:lstStyle/>
                    <a:p>
                      <a:pPr algn="ctr"/>
                      <a:r>
                        <a:rPr kumimoji="0" lang="en-US" sz="1100" kern="1200" dirty="0" smtClean="0">
                          <a:solidFill>
                            <a:schemeClr val="bg1"/>
                          </a:solidFill>
                          <a:latin typeface="+mn-lt"/>
                          <a:ea typeface="+mn-ea"/>
                          <a:cs typeface="+mn-cs"/>
                        </a:rPr>
                        <a:t>                     PASSED</a:t>
                      </a:r>
                    </a:p>
                  </a:txBody>
                  <a:tcPr/>
                </a:tc>
                <a:tc>
                  <a:txBody>
                    <a:bodyPr/>
                    <a:lstStyle/>
                    <a:p>
                      <a:pPr algn="ctr"/>
                      <a:r>
                        <a:rPr kumimoji="0" lang="en-US" sz="1100" kern="1200" dirty="0" smtClean="0">
                          <a:solidFill>
                            <a:schemeClr val="bg1"/>
                          </a:solidFill>
                          <a:latin typeface="+mn-lt"/>
                          <a:ea typeface="+mn-ea"/>
                          <a:cs typeface="+mn-cs"/>
                        </a:rPr>
                        <a:t>      </a:t>
                      </a:r>
                      <a:r>
                        <a:rPr kumimoji="0" lang="en-US" sz="900" kern="1200" dirty="0" smtClean="0">
                          <a:solidFill>
                            <a:schemeClr val="bg1"/>
                          </a:solidFill>
                          <a:latin typeface="+mn-lt"/>
                          <a:ea typeface="+mn-ea"/>
                          <a:cs typeface="+mn-cs"/>
                        </a:rPr>
                        <a:t>PERCENTAGE</a:t>
                      </a:r>
                    </a:p>
                  </a:txBody>
                  <a:tcPr/>
                </a:tc>
                <a:tc>
                  <a:txBody>
                    <a:bodyPr/>
                    <a:lstStyle/>
                    <a:p>
                      <a:pPr algn="ctr"/>
                      <a:r>
                        <a:rPr lang="en-US" sz="1050" dirty="0" smtClean="0">
                          <a:solidFill>
                            <a:schemeClr val="bg1"/>
                          </a:solidFill>
                        </a:rPr>
                        <a:t> </a:t>
                      </a:r>
                      <a:r>
                        <a:rPr lang="en-US" sz="1000" dirty="0" smtClean="0">
                          <a:solidFill>
                            <a:schemeClr val="bg1"/>
                          </a:solidFill>
                        </a:rPr>
                        <a:t>DROPOUT</a:t>
                      </a:r>
                      <a:endParaRPr lang="en-US" sz="1050" dirty="0">
                        <a:solidFill>
                          <a:schemeClr val="bg1"/>
                        </a:solidFill>
                      </a:endParaRPr>
                    </a:p>
                  </a:txBody>
                  <a:tcPr/>
                </a:tc>
              </a:tr>
              <a:tr h="3581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660033"/>
                          </a:solidFill>
                        </a:rPr>
                        <a:t>2020-21</a:t>
                      </a:r>
                    </a:p>
                  </a:txBody>
                  <a:tcPr/>
                </a:tc>
                <a:tc>
                  <a:txBody>
                    <a:bodyPr/>
                    <a:lstStyle/>
                    <a:p>
                      <a:pPr algn="l"/>
                      <a:r>
                        <a:rPr lang="en-US" sz="1400" b="1" i="1" dirty="0" smtClean="0">
                          <a:solidFill>
                            <a:srgbClr val="FF0000"/>
                          </a:solidFill>
                        </a:rPr>
                        <a:t>IBA</a:t>
                      </a:r>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I SEM</a:t>
                      </a:r>
                      <a:endParaRPr lang="en-US" sz="1400" b="1" i="1" dirty="0">
                        <a:solidFill>
                          <a:srgbClr val="002060"/>
                        </a:solidFill>
                      </a:endParaRPr>
                    </a:p>
                  </a:txBody>
                  <a:tcPr/>
                </a:tc>
                <a:tc>
                  <a:txBody>
                    <a:bodyPr/>
                    <a:lstStyle/>
                    <a:p>
                      <a:pPr algn="ctr"/>
                      <a:r>
                        <a:rPr lang="en-US" sz="1200" b="1" i="1" dirty="0" smtClean="0">
                          <a:solidFill>
                            <a:srgbClr val="FF0000"/>
                          </a:solidFill>
                        </a:rPr>
                        <a:t>NO EXAM</a:t>
                      </a:r>
                      <a:endParaRPr lang="en-US" sz="1200"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dirty="0" smtClean="0">
                          <a:solidFill>
                            <a:srgbClr val="FF0000"/>
                          </a:solidFill>
                        </a:rPr>
                        <a:t>COVID-</a:t>
                      </a:r>
                      <a:r>
                        <a:rPr lang="en-US" sz="1200" b="1" i="1" baseline="0" dirty="0" smtClean="0">
                          <a:solidFill>
                            <a:srgbClr val="FF0000"/>
                          </a:solidFill>
                        </a:rPr>
                        <a:t> 19</a:t>
                      </a:r>
                      <a:endParaRPr lang="en-US" sz="1200" dirty="0" smtClean="0">
                        <a:solidFill>
                          <a:srgbClr val="FF0000"/>
                        </a:solidFill>
                      </a:endParaRPr>
                    </a:p>
                    <a:p>
                      <a:endParaRPr lang="en-US" sz="1600" dirty="0">
                        <a:solidFill>
                          <a:srgbClr val="FF0000"/>
                        </a:solidFill>
                      </a:endParaRPr>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r>
              <a:tr h="358105">
                <a:tc>
                  <a:txBody>
                    <a:bodyPr/>
                    <a:lstStyle/>
                    <a:p>
                      <a:endParaRPr lang="en-US"/>
                    </a:p>
                  </a:txBody>
                  <a:tcPr/>
                </a:tc>
                <a:tc>
                  <a:txBody>
                    <a:bodyPr/>
                    <a:lstStyle/>
                    <a:p>
                      <a:pPr algn="l"/>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       II </a:t>
                      </a:r>
                      <a:r>
                        <a:rPr lang="en-US" sz="1400" b="1" i="1" baseline="0" dirty="0" smtClean="0">
                          <a:solidFill>
                            <a:srgbClr val="002060"/>
                          </a:solidFill>
                        </a:rPr>
                        <a:t>SEM</a:t>
                      </a:r>
                      <a:endParaRPr lang="en-US" sz="1400" b="1" i="1" dirty="0">
                        <a:solidFill>
                          <a:srgbClr val="002060"/>
                        </a:solidFill>
                      </a:endParaRPr>
                    </a:p>
                  </a:txBody>
                  <a:tcPr/>
                </a:tc>
                <a:tc>
                  <a:txBody>
                    <a:bodyPr/>
                    <a:lstStyle/>
                    <a:p>
                      <a:endParaRPr lang="en-US"/>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SEPT/ OCT-20</a:t>
                      </a:r>
                    </a:p>
                  </a:txBody>
                  <a:tcPr/>
                </a:tc>
                <a:tc>
                  <a:txBody>
                    <a:bodyPr/>
                    <a:lstStyle/>
                    <a:p>
                      <a:pPr algn="ctr"/>
                      <a:r>
                        <a:rPr lang="en-US" sz="1400" b="1" dirty="0" smtClean="0"/>
                        <a:t>49</a:t>
                      </a:r>
                      <a:endParaRPr lang="en-US" sz="1400" b="1" dirty="0"/>
                    </a:p>
                  </a:txBody>
                  <a:tcPr/>
                </a:tc>
                <a:tc>
                  <a:txBody>
                    <a:bodyPr/>
                    <a:lstStyle/>
                    <a:p>
                      <a:pPr algn="ctr"/>
                      <a:r>
                        <a:rPr lang="en-US" sz="1400" b="1" dirty="0" smtClean="0"/>
                        <a:t>48         </a:t>
                      </a:r>
                      <a:endParaRPr lang="en-US" sz="1400" b="1" dirty="0"/>
                    </a:p>
                  </a:txBody>
                  <a:tcPr/>
                </a:tc>
                <a:tc>
                  <a:txBody>
                    <a:bodyPr/>
                    <a:lstStyle/>
                    <a:p>
                      <a:pPr algn="ctr"/>
                      <a:r>
                        <a:rPr lang="en-US" sz="1400" b="1" dirty="0" smtClean="0">
                          <a:solidFill>
                            <a:srgbClr val="FF0000"/>
                          </a:solidFill>
                        </a:rPr>
                        <a:t>98%</a:t>
                      </a:r>
                      <a:endParaRPr lang="en-US" sz="1400" b="1" dirty="0">
                        <a:solidFill>
                          <a:srgbClr val="FF0000"/>
                        </a:solidFill>
                      </a:endParaRPr>
                    </a:p>
                  </a:txBody>
                  <a:tcPr/>
                </a:tc>
                <a:tc>
                  <a:txBody>
                    <a:bodyPr/>
                    <a:lstStyle/>
                    <a:p>
                      <a:endParaRPr lang="en-US" sz="1400" b="1" dirty="0"/>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FF0000"/>
                          </a:solidFill>
                        </a:rPr>
                        <a:t>IIBA</a:t>
                      </a:r>
                      <a:r>
                        <a:rPr lang="en-US" sz="1400" b="1" i="1" dirty="0" smtClean="0">
                          <a:solidFill>
                            <a:srgbClr val="002060"/>
                          </a:solidFill>
                        </a:rPr>
                        <a:t>      III SEM</a:t>
                      </a:r>
                      <a:endParaRPr lang="en-US" sz="1400" b="1" i="1" dirty="0">
                        <a:solidFill>
                          <a:srgbClr val="002060"/>
                        </a:solidFill>
                      </a:endParaRPr>
                    </a:p>
                  </a:txBody>
                  <a:tcPr/>
                </a:tc>
                <a:tc>
                  <a:txBody>
                    <a:bodyPr/>
                    <a:lstStyle/>
                    <a:p>
                      <a:pPr algn="ctr"/>
                      <a:r>
                        <a:rPr lang="en-US" sz="1200" b="1" i="1" dirty="0" smtClean="0">
                          <a:solidFill>
                            <a:srgbClr val="FF0000"/>
                          </a:solidFill>
                        </a:rPr>
                        <a:t>NO EXAM</a:t>
                      </a:r>
                      <a:endParaRPr lang="en-US" sz="1200"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dirty="0" smtClean="0">
                          <a:solidFill>
                            <a:srgbClr val="FF0000"/>
                          </a:solidFill>
                        </a:rPr>
                        <a:t>COVID-</a:t>
                      </a:r>
                      <a:r>
                        <a:rPr lang="en-US" sz="1200" b="1" i="1" baseline="0" dirty="0" smtClean="0">
                          <a:solidFill>
                            <a:srgbClr val="FF0000"/>
                          </a:solidFill>
                        </a:rPr>
                        <a:t> 19</a:t>
                      </a:r>
                      <a:endParaRPr lang="en-US" sz="1200" dirty="0" smtClean="0">
                        <a:solidFill>
                          <a:srgbClr val="FF0000"/>
                        </a:solidFill>
                      </a:endParaRPr>
                    </a:p>
                  </a:txBody>
                  <a:tcPr/>
                </a:tc>
                <a:tc>
                  <a:txBody>
                    <a:bodyPr/>
                    <a:lstStyle/>
                    <a:p>
                      <a:endParaRPr lang="en-US"/>
                    </a:p>
                  </a:txBody>
                  <a:tcPr/>
                </a:tc>
                <a:tc>
                  <a:txBody>
                    <a:bodyPr/>
                    <a:lstStyle/>
                    <a:p>
                      <a:endParaRPr lang="en-US"/>
                    </a:p>
                  </a:txBody>
                  <a:tcPr/>
                </a:tc>
                <a:tc>
                  <a:txBody>
                    <a:bodyPr/>
                    <a:lstStyle/>
                    <a:p>
                      <a:pPr algn="ctr"/>
                      <a:endParaRPr lang="en-US" dirty="0"/>
                    </a:p>
                  </a:txBody>
                  <a:tcPr/>
                </a:tc>
                <a:tc>
                  <a:txBody>
                    <a:bodyPr/>
                    <a:lstStyle/>
                    <a:p>
                      <a:endParaRPr lang="en-US" dirty="0"/>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endParaRPr lang="en-US"/>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SEPT/ OCT-20</a:t>
                      </a:r>
                    </a:p>
                  </a:txBody>
                  <a:tcPr/>
                </a:tc>
                <a:tc>
                  <a:txBody>
                    <a:bodyPr/>
                    <a:lstStyle/>
                    <a:p>
                      <a:pPr algn="ctr"/>
                      <a:r>
                        <a:rPr lang="en-US" sz="1400" b="1" dirty="0" smtClean="0"/>
                        <a:t>41</a:t>
                      </a:r>
                      <a:endParaRPr lang="en-US" sz="1400" b="1" dirty="0"/>
                    </a:p>
                  </a:txBody>
                  <a:tcPr/>
                </a:tc>
                <a:tc>
                  <a:txBody>
                    <a:bodyPr/>
                    <a:lstStyle/>
                    <a:p>
                      <a:pPr algn="ctr"/>
                      <a:r>
                        <a:rPr lang="en-US" sz="1400" b="1" dirty="0" smtClean="0"/>
                        <a:t>38            </a:t>
                      </a:r>
                      <a:endParaRPr lang="en-US" sz="1400" b="1" dirty="0"/>
                    </a:p>
                  </a:txBody>
                  <a:tcPr/>
                </a:tc>
                <a:tc>
                  <a:txBody>
                    <a:bodyPr/>
                    <a:lstStyle/>
                    <a:p>
                      <a:pPr algn="ctr"/>
                      <a:r>
                        <a:rPr lang="en-US" sz="1400" b="1" dirty="0" smtClean="0">
                          <a:solidFill>
                            <a:srgbClr val="FF0000"/>
                          </a:solidFill>
                        </a:rPr>
                        <a:t>92%</a:t>
                      </a:r>
                      <a:endParaRPr lang="en-US" sz="1400" b="1" dirty="0">
                        <a:solidFill>
                          <a:srgbClr val="FF0000"/>
                        </a:solidFill>
                      </a:endParaRPr>
                    </a:p>
                  </a:txBody>
                  <a:tcPr/>
                </a:tc>
                <a:tc>
                  <a:txBody>
                    <a:bodyPr/>
                    <a:lstStyle/>
                    <a:p>
                      <a:r>
                        <a:rPr lang="en-US" sz="1400" b="1" dirty="0" smtClean="0"/>
                        <a:t> </a:t>
                      </a:r>
                      <a:endParaRPr lang="en-US" sz="1400" b="1" dirty="0"/>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1" dirty="0" err="1" smtClean="0">
                          <a:solidFill>
                            <a:srgbClr val="FF0000"/>
                          </a:solidFill>
                        </a:rPr>
                        <a:t>IBCom</a:t>
                      </a:r>
                      <a:r>
                        <a:rPr lang="en-US" sz="1400" b="1" i="1" dirty="0" smtClean="0">
                          <a:solidFill>
                            <a:srgbClr val="FF0000"/>
                          </a:solidFill>
                        </a:rPr>
                        <a:t>    </a:t>
                      </a:r>
                      <a:r>
                        <a:rPr lang="en-US" sz="1400" b="1" i="1" dirty="0" smtClean="0">
                          <a:solidFill>
                            <a:srgbClr val="002060"/>
                          </a:solidFill>
                        </a:rPr>
                        <a:t>I SEM</a:t>
                      </a:r>
                    </a:p>
                  </a:txBody>
                  <a:tcPr/>
                </a:tc>
                <a:tc>
                  <a:txBody>
                    <a:bodyPr/>
                    <a:lstStyle/>
                    <a:p>
                      <a:pPr algn="ctr"/>
                      <a:r>
                        <a:rPr lang="en-US" sz="1200" b="1" i="1" dirty="0" smtClean="0">
                          <a:solidFill>
                            <a:srgbClr val="FF0000"/>
                          </a:solidFill>
                        </a:rPr>
                        <a:t>NO EXAM</a:t>
                      </a:r>
                      <a:endParaRPr lang="en-US" sz="1200"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dirty="0" smtClean="0">
                          <a:solidFill>
                            <a:srgbClr val="FF0000"/>
                          </a:solidFill>
                        </a:rPr>
                        <a:t>COVID-</a:t>
                      </a:r>
                      <a:r>
                        <a:rPr lang="en-US" sz="1200" b="1" i="1" baseline="0" dirty="0" smtClean="0">
                          <a:solidFill>
                            <a:srgbClr val="FF0000"/>
                          </a:solidFill>
                        </a:rPr>
                        <a:t> 19</a:t>
                      </a:r>
                      <a:endParaRPr lang="en-US" sz="1200" dirty="0" smtClean="0">
                        <a:solidFill>
                          <a:srgbClr val="FF0000"/>
                        </a:solidFill>
                      </a:endParaRPr>
                    </a:p>
                  </a:txBody>
                  <a:tcPr/>
                </a:tc>
                <a:tc>
                  <a:txBody>
                    <a:bodyPr/>
                    <a:lstStyle/>
                    <a:p>
                      <a:endParaRPr lang="en-US"/>
                    </a:p>
                  </a:txBody>
                  <a:tcPr/>
                </a:tc>
                <a:tc>
                  <a:txBody>
                    <a:bodyPr/>
                    <a:lstStyle/>
                    <a:p>
                      <a:endParaRPr lang="en-US"/>
                    </a:p>
                  </a:txBody>
                  <a:tcPr/>
                </a:tc>
                <a:tc>
                  <a:txBody>
                    <a:bodyPr/>
                    <a:lstStyle/>
                    <a:p>
                      <a:pPr algn="ctr"/>
                      <a:endParaRPr lang="en-US" dirty="0"/>
                    </a:p>
                  </a:txBody>
                  <a:tcPr/>
                </a:tc>
                <a:tc>
                  <a:txBody>
                    <a:bodyPr/>
                    <a:lstStyle/>
                    <a:p>
                      <a:endParaRPr lang="en-US" dirty="0"/>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ctr"/>
                      <a:r>
                        <a:rPr lang="en-US" sz="1400" b="1" i="1" dirty="0" smtClean="0">
                          <a:solidFill>
                            <a:srgbClr val="002060"/>
                          </a:solidFill>
                        </a:rPr>
                        <a:t>              II</a:t>
                      </a:r>
                      <a:r>
                        <a:rPr lang="en-US" sz="1400" b="1" i="1" baseline="0" dirty="0" smtClean="0">
                          <a:solidFill>
                            <a:srgbClr val="002060"/>
                          </a:solidFill>
                        </a:rPr>
                        <a:t> SEM</a:t>
                      </a:r>
                      <a:endParaRPr lang="en-US" sz="1400" b="1" i="1" dirty="0">
                        <a:solidFill>
                          <a:srgbClr val="002060"/>
                        </a:solidFill>
                      </a:endParaRPr>
                    </a:p>
                  </a:txBody>
                  <a:tcPr/>
                </a:tc>
                <a:tc>
                  <a:txBody>
                    <a:bodyPr/>
                    <a:lstStyle/>
                    <a:p>
                      <a:endParaRPr lang="en-US"/>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SEPT/ OCT-20</a:t>
                      </a:r>
                    </a:p>
                  </a:txBody>
                  <a:tcPr/>
                </a:tc>
                <a:tc>
                  <a:txBody>
                    <a:bodyPr/>
                    <a:lstStyle/>
                    <a:p>
                      <a:pPr algn="ctr"/>
                      <a:r>
                        <a:rPr lang="en-US" sz="1400" b="1" dirty="0" smtClean="0"/>
                        <a:t>41</a:t>
                      </a:r>
                      <a:endParaRPr lang="en-US" sz="1400" b="1" dirty="0"/>
                    </a:p>
                  </a:txBody>
                  <a:tcPr/>
                </a:tc>
                <a:tc>
                  <a:txBody>
                    <a:bodyPr/>
                    <a:lstStyle/>
                    <a:p>
                      <a:pPr algn="ctr"/>
                      <a:r>
                        <a:rPr lang="en-US" sz="1400" b="1" dirty="0" smtClean="0"/>
                        <a:t>40            </a:t>
                      </a:r>
                      <a:endParaRPr lang="en-US" sz="1400" b="1" dirty="0"/>
                    </a:p>
                  </a:txBody>
                  <a:tcPr/>
                </a:tc>
                <a:tc>
                  <a:txBody>
                    <a:bodyPr/>
                    <a:lstStyle/>
                    <a:p>
                      <a:pPr algn="ctr"/>
                      <a:r>
                        <a:rPr lang="en-US" sz="1400" b="1" dirty="0" smtClean="0">
                          <a:solidFill>
                            <a:srgbClr val="FF0000"/>
                          </a:solidFill>
                        </a:rPr>
                        <a:t>98%</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err="1" smtClean="0">
                          <a:solidFill>
                            <a:srgbClr val="FF0000"/>
                          </a:solidFill>
                        </a:rPr>
                        <a:t>IIBCom</a:t>
                      </a:r>
                      <a:r>
                        <a:rPr lang="en-US" sz="1400" b="1" i="1" dirty="0" smtClean="0">
                          <a:solidFill>
                            <a:srgbClr val="FF0000"/>
                          </a:solidFill>
                        </a:rPr>
                        <a:t> </a:t>
                      </a:r>
                      <a:r>
                        <a:rPr lang="en-US" sz="1400" b="1" i="1" dirty="0" smtClean="0">
                          <a:solidFill>
                            <a:srgbClr val="002060"/>
                          </a:solidFill>
                        </a:rPr>
                        <a:t> IIISEM</a:t>
                      </a:r>
                      <a:endParaRPr lang="en-US" sz="1400" b="1" i="1" dirty="0">
                        <a:solidFill>
                          <a:srgbClr val="002060"/>
                        </a:solidFill>
                      </a:endParaRPr>
                    </a:p>
                  </a:txBody>
                  <a:tcPr/>
                </a:tc>
                <a:tc>
                  <a:txBody>
                    <a:bodyPr/>
                    <a:lstStyle/>
                    <a:p>
                      <a:pPr algn="ctr"/>
                      <a:r>
                        <a:rPr lang="en-US" sz="1200" b="1" i="1" dirty="0" smtClean="0">
                          <a:solidFill>
                            <a:srgbClr val="FF0000"/>
                          </a:solidFill>
                        </a:rPr>
                        <a:t>NO EXAM</a:t>
                      </a:r>
                      <a:endParaRPr lang="en-US" sz="1200"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dirty="0" smtClean="0">
                          <a:solidFill>
                            <a:srgbClr val="FF0000"/>
                          </a:solidFill>
                        </a:rPr>
                        <a:t>COVID-</a:t>
                      </a:r>
                      <a:r>
                        <a:rPr lang="en-US" sz="1200" b="1" i="1" baseline="0" dirty="0" smtClean="0">
                          <a:solidFill>
                            <a:srgbClr val="FF0000"/>
                          </a:solidFill>
                        </a:rPr>
                        <a:t> 19</a:t>
                      </a:r>
                      <a:endParaRPr lang="en-US" sz="1200" dirty="0" smtClean="0">
                        <a:solidFill>
                          <a:srgbClr val="FF0000"/>
                        </a:solidFill>
                      </a:endParaRPr>
                    </a:p>
                  </a:txBody>
                  <a:tcPr/>
                </a:tc>
                <a:tc>
                  <a:txBody>
                    <a:bodyPr/>
                    <a:lstStyle/>
                    <a:p>
                      <a:endParaRPr lang="en-US"/>
                    </a:p>
                  </a:txBody>
                  <a:tcPr/>
                </a:tc>
                <a:tc>
                  <a:txBody>
                    <a:bodyPr/>
                    <a:lstStyle/>
                    <a:p>
                      <a:endParaRPr lang="en-US"/>
                    </a:p>
                  </a:txBody>
                  <a:tcPr/>
                </a:tc>
                <a:tc>
                  <a:txBody>
                    <a:bodyPr/>
                    <a:lstStyle/>
                    <a:p>
                      <a:pPr algn="ctr"/>
                      <a:endParaRPr lang="en-US" dirty="0"/>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endParaRPr lang="en-US"/>
                    </a:p>
                  </a:txBody>
                  <a:tcPr/>
                </a:tc>
                <a:tc>
                  <a:txBody>
                    <a:bodyPr/>
                    <a:lstStyle/>
                    <a:p>
                      <a:pPr marL="0" algn="ctr" rtl="0" eaLnBrk="1" latinLnBrk="0" hangingPunct="1"/>
                      <a:r>
                        <a:rPr kumimoji="0" lang="en-US" sz="1200" b="1" i="1" kern="1200" dirty="0" smtClean="0">
                          <a:solidFill>
                            <a:srgbClr val="002060"/>
                          </a:solidFill>
                          <a:latin typeface="+mn-lt"/>
                          <a:ea typeface="+mn-ea"/>
                          <a:cs typeface="+mn-cs"/>
                        </a:rPr>
                        <a:t>SEPT/ OCT-20</a:t>
                      </a:r>
                    </a:p>
                  </a:txBody>
                  <a:tcPr/>
                </a:tc>
                <a:tc>
                  <a:txBody>
                    <a:bodyPr/>
                    <a:lstStyle/>
                    <a:p>
                      <a:pPr algn="ctr"/>
                      <a:r>
                        <a:rPr lang="en-US" sz="1400" b="1" dirty="0" smtClean="0"/>
                        <a:t>36</a:t>
                      </a:r>
                      <a:endParaRPr lang="en-US" sz="1400" b="1" dirty="0"/>
                    </a:p>
                  </a:txBody>
                  <a:tcPr/>
                </a:tc>
                <a:tc>
                  <a:txBody>
                    <a:bodyPr/>
                    <a:lstStyle/>
                    <a:p>
                      <a:pPr algn="ctr"/>
                      <a:r>
                        <a:rPr lang="en-US" sz="1400" b="1" dirty="0" smtClean="0"/>
                        <a:t>36            </a:t>
                      </a:r>
                      <a:endParaRPr lang="en-US" sz="1400" b="1" dirty="0"/>
                    </a:p>
                  </a:txBody>
                  <a:tcPr/>
                </a:tc>
                <a:tc>
                  <a:txBody>
                    <a:bodyPr/>
                    <a:lstStyle/>
                    <a:p>
                      <a:pPr algn="ctr"/>
                      <a:r>
                        <a:rPr lang="en-US" sz="1400" b="1" dirty="0" smtClean="0">
                          <a:solidFill>
                            <a:srgbClr val="FF0000"/>
                          </a:solidFill>
                        </a:rPr>
                        <a:t>100%</a:t>
                      </a:r>
                      <a:endParaRPr lang="en-US" sz="1400" b="1" dirty="0">
                        <a:solidFill>
                          <a:srgbClr val="FF0000"/>
                        </a:solidFill>
                      </a:endParaRPr>
                    </a:p>
                  </a:txBody>
                  <a:tcPr/>
                </a:tc>
                <a:tc>
                  <a:txBody>
                    <a:bodyPr/>
                    <a:lstStyle/>
                    <a:p>
                      <a:endParaRPr lang="en-US" dirty="0"/>
                    </a:p>
                  </a:txBody>
                  <a:tcPr/>
                </a:tc>
              </a:tr>
              <a:tr h="340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660033"/>
                          </a:solidFill>
                        </a:rPr>
                        <a:t>2021-22</a:t>
                      </a:r>
                    </a:p>
                  </a:txBody>
                  <a:tcPr/>
                </a:tc>
                <a:tc>
                  <a:txBody>
                    <a:bodyPr/>
                    <a:lstStyle/>
                    <a:p>
                      <a:pPr algn="l"/>
                      <a:r>
                        <a:rPr lang="en-US" sz="1400" b="1" i="1" dirty="0" smtClean="0">
                          <a:solidFill>
                            <a:srgbClr val="FF0000"/>
                          </a:solidFill>
                        </a:rPr>
                        <a:t>IBA</a:t>
                      </a:r>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I SEM</a:t>
                      </a:r>
                      <a:endParaRPr lang="en-US" sz="1400" b="1" i="1" dirty="0">
                        <a:solidFill>
                          <a:srgbClr val="002060"/>
                        </a:solidFill>
                      </a:endParaRPr>
                    </a:p>
                  </a:txBody>
                  <a:tcPr/>
                </a:tc>
                <a:tc>
                  <a:txBody>
                    <a:bodyPr/>
                    <a:lstStyle/>
                    <a:p>
                      <a:endParaRPr lang="en-US" dirty="0"/>
                    </a:p>
                  </a:txBody>
                  <a:tcPr/>
                </a:tc>
                <a:tc>
                  <a:txBody>
                    <a:bodyPr/>
                    <a:lstStyle/>
                    <a:p>
                      <a:pPr algn="ctr"/>
                      <a:r>
                        <a:rPr kumimoji="0" lang="en-US" sz="1200" b="1" i="1" kern="1200" dirty="0" smtClean="0">
                          <a:solidFill>
                            <a:srgbClr val="002060"/>
                          </a:solidFill>
                          <a:latin typeface="+mn-lt"/>
                          <a:ea typeface="+mn-ea"/>
                          <a:cs typeface="+mn-cs"/>
                        </a:rPr>
                        <a:t>MAR/ APL-22</a:t>
                      </a:r>
                    </a:p>
                  </a:txBody>
                  <a:tcPr/>
                </a:tc>
                <a:tc>
                  <a:txBody>
                    <a:bodyPr/>
                    <a:lstStyle/>
                    <a:p>
                      <a:pPr algn="ctr"/>
                      <a:r>
                        <a:rPr lang="en-US" sz="1400" b="1" dirty="0" smtClean="0"/>
                        <a:t>44</a:t>
                      </a:r>
                      <a:endParaRPr lang="en-US" sz="1400" b="1" dirty="0"/>
                    </a:p>
                  </a:txBody>
                  <a:tcPr/>
                </a:tc>
                <a:tc>
                  <a:txBody>
                    <a:bodyPr/>
                    <a:lstStyle/>
                    <a:p>
                      <a:pPr algn="ctr"/>
                      <a:r>
                        <a:rPr lang="en-US" sz="1400" b="1" dirty="0" smtClean="0"/>
                        <a:t>18            </a:t>
                      </a:r>
                      <a:endParaRPr lang="en-US" sz="1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rgbClr val="FF0000"/>
                          </a:solidFill>
                          <a:latin typeface="+mn-lt"/>
                          <a:ea typeface="+mn-ea"/>
                          <a:cs typeface="+mn-cs"/>
                        </a:rPr>
                        <a:t>40%</a:t>
                      </a:r>
                    </a:p>
                    <a:p>
                      <a:pPr algn="ctr"/>
                      <a:endParaRPr lang="en-US" sz="1600" dirty="0"/>
                    </a:p>
                  </a:txBody>
                  <a:tcPr/>
                </a:tc>
                <a:tc>
                  <a:txBody>
                    <a:bodyPr/>
                    <a:lstStyle/>
                    <a:p>
                      <a:pPr algn="ctr"/>
                      <a:endParaRPr lang="en-US" sz="1600" dirty="0"/>
                    </a:p>
                  </a:txBody>
                  <a:tcPr/>
                </a:tc>
              </a:tr>
              <a:tr h="340352">
                <a:tc>
                  <a:txBody>
                    <a:bodyPr/>
                    <a:lstStyle/>
                    <a:p>
                      <a:endParaRPr lang="en-US"/>
                    </a:p>
                  </a:txBody>
                  <a:tcPr/>
                </a:tc>
                <a:tc>
                  <a:txBody>
                    <a:bodyPr/>
                    <a:lstStyle/>
                    <a:p>
                      <a:pPr algn="l"/>
                      <a:r>
                        <a:rPr lang="en-US" sz="1400" b="1" i="1" dirty="0" smtClean="0">
                          <a:solidFill>
                            <a:srgbClr val="002060"/>
                          </a:solidFill>
                        </a:rPr>
                        <a:t>      </a:t>
                      </a:r>
                      <a:r>
                        <a:rPr lang="en-US" sz="1400" b="1" i="1" baseline="0" dirty="0" smtClean="0">
                          <a:solidFill>
                            <a:srgbClr val="002060"/>
                          </a:solidFill>
                        </a:rPr>
                        <a:t> </a:t>
                      </a:r>
                      <a:r>
                        <a:rPr lang="en-US" sz="1400" b="1" i="1" dirty="0" smtClean="0">
                          <a:solidFill>
                            <a:srgbClr val="002060"/>
                          </a:solidFill>
                        </a:rPr>
                        <a:t>       II </a:t>
                      </a:r>
                      <a:r>
                        <a:rPr lang="en-US" sz="1400" b="1" i="1" baseline="0" dirty="0" smtClean="0">
                          <a:solidFill>
                            <a:srgbClr val="002060"/>
                          </a:solidFill>
                        </a:rPr>
                        <a:t>SEM</a:t>
                      </a:r>
                      <a:endParaRPr lang="en-US" sz="1400" b="1" i="1" dirty="0">
                        <a:solidFill>
                          <a:srgbClr val="002060"/>
                        </a:solidFill>
                      </a:endParaRPr>
                    </a:p>
                  </a:txBody>
                  <a:tcPr/>
                </a:tc>
                <a:tc>
                  <a:txBody>
                    <a:bodyPr/>
                    <a:lstStyle/>
                    <a:p>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rgbClr val="002060"/>
                          </a:solidFill>
                          <a:latin typeface="+mn-lt"/>
                          <a:ea typeface="+mn-ea"/>
                          <a:cs typeface="+mn-cs"/>
                        </a:rPr>
                        <a:t>   SEPT/ OCT-22</a:t>
                      </a:r>
                    </a:p>
                  </a:txBody>
                  <a:tcPr/>
                </a:tc>
                <a:tc>
                  <a:txBody>
                    <a:bodyPr/>
                    <a:lstStyle/>
                    <a:p>
                      <a:pPr algn="ctr"/>
                      <a:r>
                        <a:rPr lang="en-US" sz="1400" b="1" dirty="0" smtClean="0"/>
                        <a:t>35</a:t>
                      </a:r>
                      <a:endParaRPr lang="en-US" sz="1400" b="1" dirty="0"/>
                    </a:p>
                  </a:txBody>
                  <a:tcPr/>
                </a:tc>
                <a:tc>
                  <a:txBody>
                    <a:bodyPr/>
                    <a:lstStyle/>
                    <a:p>
                      <a:pPr algn="ctr"/>
                      <a:r>
                        <a:rPr lang="en-US" sz="1400" b="1" dirty="0" smtClean="0"/>
                        <a:t>14          </a:t>
                      </a:r>
                      <a:endParaRPr lang="en-US" sz="1400" b="1" dirty="0"/>
                    </a:p>
                  </a:txBody>
                  <a:tcPr/>
                </a:tc>
                <a:tc>
                  <a:txBody>
                    <a:bodyPr/>
                    <a:lstStyle/>
                    <a:p>
                      <a:pPr algn="ctr"/>
                      <a:r>
                        <a:rPr lang="en-US" sz="1400" b="1" dirty="0" smtClean="0">
                          <a:solidFill>
                            <a:srgbClr val="FF0000"/>
                          </a:solidFill>
                        </a:rPr>
                        <a:t>40%</a:t>
                      </a:r>
                      <a:endParaRPr lang="en-US" sz="1400" b="1" dirty="0">
                        <a:solidFill>
                          <a:srgbClr val="FF0000"/>
                        </a:solidFill>
                      </a:endParaRPr>
                    </a:p>
                  </a:txBody>
                  <a:tcPr/>
                </a:tc>
                <a:tc>
                  <a:txBody>
                    <a:bodyPr/>
                    <a:lstStyle/>
                    <a:p>
                      <a:endParaRPr lang="en-US" dirty="0"/>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FF0000"/>
                          </a:solidFill>
                        </a:rPr>
                        <a:t>IIBA</a:t>
                      </a:r>
                      <a:r>
                        <a:rPr lang="en-US" sz="1400" b="1" i="1" dirty="0" smtClean="0">
                          <a:solidFill>
                            <a:srgbClr val="002060"/>
                          </a:solidFill>
                        </a:rPr>
                        <a:t>      III SEM</a:t>
                      </a:r>
                      <a:endParaRPr lang="en-US" sz="1400" b="1" i="1" dirty="0">
                        <a:solidFill>
                          <a:srgbClr val="002060"/>
                        </a:solidFill>
                      </a:endParaRPr>
                    </a:p>
                  </a:txBody>
                  <a:tcPr/>
                </a:tc>
                <a:tc>
                  <a:txBody>
                    <a:bodyPr/>
                    <a:lstStyle/>
                    <a:p>
                      <a:endParaRPr lang="en-US"/>
                    </a:p>
                  </a:txBody>
                  <a:tcPr/>
                </a:tc>
                <a:tc>
                  <a:txBody>
                    <a:bodyPr/>
                    <a:lstStyle/>
                    <a:p>
                      <a:pPr algn="ctr"/>
                      <a:r>
                        <a:rPr kumimoji="0" lang="en-US" sz="1200" b="1" i="1" kern="1200" dirty="0" smtClean="0">
                          <a:solidFill>
                            <a:srgbClr val="002060"/>
                          </a:solidFill>
                          <a:latin typeface="+mn-lt"/>
                          <a:ea typeface="+mn-ea"/>
                          <a:cs typeface="+mn-cs"/>
                        </a:rPr>
                        <a:t>MAR/ APL-22</a:t>
                      </a:r>
                    </a:p>
                  </a:txBody>
                  <a:tcPr/>
                </a:tc>
                <a:tc>
                  <a:txBody>
                    <a:bodyPr/>
                    <a:lstStyle/>
                    <a:p>
                      <a:pPr algn="ctr"/>
                      <a:r>
                        <a:rPr lang="en-US" sz="1400" b="1" dirty="0" smtClean="0"/>
                        <a:t>42</a:t>
                      </a:r>
                      <a:endParaRPr lang="en-US" sz="1400" b="1" dirty="0"/>
                    </a:p>
                  </a:txBody>
                  <a:tcPr/>
                </a:tc>
                <a:tc>
                  <a:txBody>
                    <a:bodyPr/>
                    <a:lstStyle/>
                    <a:p>
                      <a:pPr algn="ctr"/>
                      <a:r>
                        <a:rPr lang="en-US" sz="1400" b="1" dirty="0" smtClean="0"/>
                        <a:t>40            </a:t>
                      </a:r>
                      <a:endParaRPr lang="en-US" sz="1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rgbClr val="FF0000"/>
                          </a:solidFill>
                          <a:latin typeface="+mn-lt"/>
                          <a:ea typeface="+mn-ea"/>
                          <a:cs typeface="+mn-cs"/>
                        </a:rPr>
                        <a:t>95%</a:t>
                      </a: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200" b="1" i="1" kern="1200">
                        <a:solidFill>
                          <a:srgbClr val="002060"/>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rgbClr val="002060"/>
                          </a:solidFill>
                          <a:latin typeface="+mn-lt"/>
                          <a:ea typeface="+mn-ea"/>
                          <a:cs typeface="+mn-cs"/>
                        </a:rPr>
                        <a:t>SEPT/ OCT-22</a:t>
                      </a: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200" b="1" i="1" kern="1200" dirty="0">
                        <a:solidFill>
                          <a:srgbClr val="002060"/>
                        </a:solidFill>
                        <a:latin typeface="+mn-lt"/>
                        <a:ea typeface="+mn-ea"/>
                        <a:cs typeface="+mn-cs"/>
                      </a:endParaRPr>
                    </a:p>
                  </a:txBody>
                  <a:tcPr/>
                </a:tc>
                <a:tc>
                  <a:txBody>
                    <a:bodyPr/>
                    <a:lstStyle/>
                    <a:p>
                      <a:pPr algn="ctr"/>
                      <a:r>
                        <a:rPr lang="en-US" sz="1400" b="1" dirty="0" smtClean="0"/>
                        <a:t>39</a:t>
                      </a:r>
                      <a:endParaRPr lang="en-US" sz="1400" b="1" dirty="0"/>
                    </a:p>
                  </a:txBody>
                  <a:tcPr/>
                </a:tc>
                <a:tc>
                  <a:txBody>
                    <a:bodyPr/>
                    <a:lstStyle/>
                    <a:p>
                      <a:pPr algn="ctr"/>
                      <a:r>
                        <a:rPr lang="en-US" sz="1400" b="1" dirty="0" smtClean="0"/>
                        <a:t>39           </a:t>
                      </a:r>
                      <a:endParaRPr lang="en-US" sz="1400" b="1" dirty="0"/>
                    </a:p>
                  </a:txBody>
                  <a:tcPr/>
                </a:tc>
                <a:tc>
                  <a:txBody>
                    <a:bodyPr/>
                    <a:lstStyle/>
                    <a:p>
                      <a:pPr algn="ctr"/>
                      <a:r>
                        <a:rPr lang="en-US" sz="1400" b="1" dirty="0" smtClean="0">
                          <a:solidFill>
                            <a:srgbClr val="FF0000"/>
                          </a:solidFill>
                        </a:rPr>
                        <a:t>100%</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1" dirty="0" err="1" smtClean="0">
                          <a:solidFill>
                            <a:srgbClr val="FF0000"/>
                          </a:solidFill>
                        </a:rPr>
                        <a:t>IBCom</a:t>
                      </a:r>
                      <a:r>
                        <a:rPr lang="en-US" sz="1400" b="1" i="1" dirty="0" smtClean="0">
                          <a:solidFill>
                            <a:srgbClr val="FF0000"/>
                          </a:solidFill>
                        </a:rPr>
                        <a:t>    </a:t>
                      </a:r>
                      <a:r>
                        <a:rPr lang="en-US" sz="1400" b="1" i="1" dirty="0" smtClean="0">
                          <a:solidFill>
                            <a:srgbClr val="002060"/>
                          </a:solidFill>
                        </a:rPr>
                        <a:t>I SEM</a:t>
                      </a:r>
                    </a:p>
                  </a:txBody>
                  <a:tcPr/>
                </a:tc>
                <a:tc>
                  <a:txBody>
                    <a:bodyPr/>
                    <a:lstStyle/>
                    <a:p>
                      <a:endParaRPr lang="en-US"/>
                    </a:p>
                  </a:txBody>
                  <a:tcPr/>
                </a:tc>
                <a:tc>
                  <a:txBody>
                    <a:bodyPr/>
                    <a:lstStyle/>
                    <a:p>
                      <a:pPr algn="ctr"/>
                      <a:r>
                        <a:rPr kumimoji="0" lang="en-US" sz="1200" b="1" i="1" kern="1200" dirty="0" smtClean="0">
                          <a:solidFill>
                            <a:srgbClr val="002060"/>
                          </a:solidFill>
                          <a:latin typeface="+mn-lt"/>
                          <a:ea typeface="+mn-ea"/>
                          <a:cs typeface="+mn-cs"/>
                        </a:rPr>
                        <a:t>MAR/ APL-22</a:t>
                      </a:r>
                    </a:p>
                  </a:txBody>
                  <a:tcPr/>
                </a:tc>
                <a:tc>
                  <a:txBody>
                    <a:bodyPr/>
                    <a:lstStyle/>
                    <a:p>
                      <a:pPr algn="ctr"/>
                      <a:r>
                        <a:rPr lang="en-US" sz="1400" b="1" dirty="0" smtClean="0"/>
                        <a:t>56</a:t>
                      </a:r>
                      <a:endParaRPr lang="en-US" sz="1400" b="1" dirty="0"/>
                    </a:p>
                  </a:txBody>
                  <a:tcPr/>
                </a:tc>
                <a:tc>
                  <a:txBody>
                    <a:bodyPr/>
                    <a:lstStyle/>
                    <a:p>
                      <a:pPr algn="ctr"/>
                      <a:r>
                        <a:rPr lang="en-US" sz="1400" b="1" dirty="0" smtClean="0"/>
                        <a:t>32            </a:t>
                      </a:r>
                      <a:endParaRPr lang="en-US" sz="1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rgbClr val="FF0000"/>
                          </a:solidFill>
                          <a:latin typeface="+mn-lt"/>
                          <a:ea typeface="+mn-ea"/>
                          <a:cs typeface="+mn-cs"/>
                        </a:rPr>
                        <a:t>57%</a:t>
                      </a:r>
                    </a:p>
                  </a:txBody>
                  <a:tcPr/>
                </a:tc>
                <a:tc>
                  <a:txBody>
                    <a:bodyPr/>
                    <a:lstStyle/>
                    <a:p>
                      <a:pPr algn="ctr"/>
                      <a:endParaRPr lang="en-US" sz="1600" dirty="0"/>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ctr"/>
                      <a:r>
                        <a:rPr lang="en-US" sz="1400" b="1" i="1" dirty="0" smtClean="0">
                          <a:solidFill>
                            <a:srgbClr val="002060"/>
                          </a:solidFill>
                        </a:rPr>
                        <a:t>              II</a:t>
                      </a:r>
                      <a:r>
                        <a:rPr lang="en-US" sz="1400" b="1" i="1" baseline="0" dirty="0" smtClean="0">
                          <a:solidFill>
                            <a:srgbClr val="002060"/>
                          </a:solidFill>
                        </a:rPr>
                        <a:t> SEM</a:t>
                      </a:r>
                      <a:endParaRPr lang="en-US" sz="1400" b="1" i="1" dirty="0">
                        <a:solidFill>
                          <a:srgbClr val="002060"/>
                        </a:solidFill>
                      </a:endParaRPr>
                    </a:p>
                  </a:txBody>
                  <a:tcPr/>
                </a:tc>
                <a:tc>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rgbClr val="002060"/>
                          </a:solidFill>
                          <a:latin typeface="+mn-lt"/>
                          <a:ea typeface="+mn-ea"/>
                          <a:cs typeface="+mn-cs"/>
                        </a:rPr>
                        <a:t>   SEPT/ OCT-22</a:t>
                      </a:r>
                    </a:p>
                  </a:txBody>
                  <a:tcPr/>
                </a:tc>
                <a:tc>
                  <a:txBody>
                    <a:bodyPr/>
                    <a:lstStyle/>
                    <a:p>
                      <a:pPr algn="ctr"/>
                      <a:r>
                        <a:rPr lang="en-US" sz="1400" b="1" dirty="0" smtClean="0"/>
                        <a:t>50</a:t>
                      </a:r>
                      <a:endParaRPr lang="en-US" sz="1400" b="1" dirty="0"/>
                    </a:p>
                  </a:txBody>
                  <a:tcPr/>
                </a:tc>
                <a:tc>
                  <a:txBody>
                    <a:bodyPr/>
                    <a:lstStyle/>
                    <a:p>
                      <a:pPr algn="ctr"/>
                      <a:r>
                        <a:rPr lang="en-US" sz="1400" b="1" dirty="0" smtClean="0"/>
                        <a:t>22         </a:t>
                      </a:r>
                      <a:endParaRPr lang="en-US" sz="1400" b="1" dirty="0"/>
                    </a:p>
                  </a:txBody>
                  <a:tcPr/>
                </a:tc>
                <a:tc>
                  <a:txBody>
                    <a:bodyPr/>
                    <a:lstStyle/>
                    <a:p>
                      <a:pPr algn="ctr"/>
                      <a:r>
                        <a:rPr lang="en-US" sz="1400" b="1" dirty="0" smtClean="0">
                          <a:solidFill>
                            <a:srgbClr val="FF0000"/>
                          </a:solidFill>
                        </a:rPr>
                        <a:t>44%</a:t>
                      </a:r>
                      <a:endParaRPr lang="en-US" sz="1400" b="1" dirty="0">
                        <a:solidFill>
                          <a:srgbClr val="FF0000"/>
                        </a:solidFill>
                      </a:endParaRPr>
                    </a:p>
                  </a:txBody>
                  <a:tcPr/>
                </a:tc>
                <a:tc>
                  <a:txBody>
                    <a:bodyPr/>
                    <a:lstStyle/>
                    <a:p>
                      <a:endParaRPr lang="en-US" dirty="0"/>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err="1" smtClean="0">
                          <a:solidFill>
                            <a:srgbClr val="FF0000"/>
                          </a:solidFill>
                        </a:rPr>
                        <a:t>IIBCom</a:t>
                      </a:r>
                      <a:r>
                        <a:rPr lang="en-US" sz="1400" b="1" i="1" dirty="0" smtClean="0">
                          <a:solidFill>
                            <a:srgbClr val="FF0000"/>
                          </a:solidFill>
                        </a:rPr>
                        <a:t> </a:t>
                      </a:r>
                      <a:r>
                        <a:rPr lang="en-US" sz="1400" b="1" i="1" dirty="0" smtClean="0">
                          <a:solidFill>
                            <a:srgbClr val="002060"/>
                          </a:solidFill>
                        </a:rPr>
                        <a:t> IIISEM</a:t>
                      </a:r>
                      <a:endParaRPr lang="en-US" sz="1400" b="1" i="1" dirty="0">
                        <a:solidFill>
                          <a:srgbClr val="002060"/>
                        </a:solidFill>
                      </a:endParaRPr>
                    </a:p>
                  </a:txBody>
                  <a:tcPr/>
                </a:tc>
                <a:tc>
                  <a:txBody>
                    <a:bodyPr/>
                    <a:lstStyle/>
                    <a:p>
                      <a:endParaRPr lang="en-US"/>
                    </a:p>
                  </a:txBody>
                  <a:tcPr/>
                </a:tc>
                <a:tc>
                  <a:txBody>
                    <a:bodyPr/>
                    <a:lstStyle/>
                    <a:p>
                      <a:pPr algn="ctr"/>
                      <a:r>
                        <a:rPr kumimoji="0" lang="en-US" sz="1200" b="1" i="1" kern="1200" dirty="0" smtClean="0">
                          <a:solidFill>
                            <a:srgbClr val="002060"/>
                          </a:solidFill>
                          <a:latin typeface="+mn-lt"/>
                          <a:ea typeface="+mn-ea"/>
                          <a:cs typeface="+mn-cs"/>
                        </a:rPr>
                        <a:t>  MAR/ APL-22</a:t>
                      </a:r>
                    </a:p>
                  </a:txBody>
                  <a:tcPr/>
                </a:tc>
                <a:tc>
                  <a:txBody>
                    <a:bodyPr/>
                    <a:lstStyle/>
                    <a:p>
                      <a:pPr algn="ctr"/>
                      <a:r>
                        <a:rPr lang="en-US" sz="1400" b="1" dirty="0" smtClean="0"/>
                        <a:t>38</a:t>
                      </a:r>
                      <a:endParaRPr lang="en-US" sz="1400" b="1" dirty="0"/>
                    </a:p>
                  </a:txBody>
                  <a:tcPr/>
                </a:tc>
                <a:tc>
                  <a:txBody>
                    <a:bodyPr/>
                    <a:lstStyle/>
                    <a:p>
                      <a:pPr algn="ctr"/>
                      <a:r>
                        <a:rPr lang="en-US" sz="1400" b="1" dirty="0" smtClean="0"/>
                        <a:t>36         </a:t>
                      </a:r>
                      <a:endParaRPr lang="en-US" sz="1400" b="1" dirty="0"/>
                    </a:p>
                  </a:txBody>
                  <a:tcPr/>
                </a:tc>
                <a:tc>
                  <a:txBody>
                    <a:bodyPr/>
                    <a:lstStyle/>
                    <a:p>
                      <a:pPr algn="ctr"/>
                      <a:r>
                        <a:rPr lang="en-US" sz="1400" b="1" dirty="0" smtClean="0">
                          <a:solidFill>
                            <a:srgbClr val="FF0000"/>
                          </a:solidFill>
                        </a:rPr>
                        <a:t>94%</a:t>
                      </a:r>
                      <a:endParaRPr lang="en-US" sz="1400" b="1" dirty="0">
                        <a:solidFill>
                          <a:srgbClr val="FF0000"/>
                        </a:solidFill>
                      </a:endParaRPr>
                    </a:p>
                  </a:txBody>
                  <a:tcPr/>
                </a:tc>
                <a:tc>
                  <a:txBody>
                    <a:bodyPr/>
                    <a:lstStyle/>
                    <a:p>
                      <a:endParaRPr lang="en-US"/>
                    </a:p>
                  </a:txBody>
                  <a:tcPr/>
                </a:tc>
              </a:tr>
              <a:tr h="340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660033"/>
                        </a:solidFill>
                      </a:endParaRPr>
                    </a:p>
                  </a:txBody>
                  <a:tcPr/>
                </a:tc>
                <a:tc>
                  <a:txBody>
                    <a:bodyPr/>
                    <a:lstStyle/>
                    <a:p>
                      <a:pPr algn="l"/>
                      <a:r>
                        <a:rPr lang="en-US" sz="1400" b="1" i="1" dirty="0" smtClean="0">
                          <a:solidFill>
                            <a:srgbClr val="002060"/>
                          </a:solidFill>
                        </a:rPr>
                        <a:t>             IV</a:t>
                      </a:r>
                      <a:r>
                        <a:rPr lang="en-US" sz="1400" b="1" i="1" baseline="0" dirty="0" smtClean="0">
                          <a:solidFill>
                            <a:srgbClr val="002060"/>
                          </a:solidFill>
                        </a:rPr>
                        <a:t> SEM</a:t>
                      </a:r>
                      <a:endParaRPr lang="en-US" sz="1400" b="1" i="1" dirty="0">
                        <a:solidFill>
                          <a:srgbClr val="002060"/>
                        </a:solidFill>
                      </a:endParaRPr>
                    </a:p>
                  </a:txBody>
                  <a:tcPr/>
                </a:tc>
                <a:tc>
                  <a:txBody>
                    <a:bodyPr/>
                    <a:lstStyle/>
                    <a:p>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rgbClr val="002060"/>
                          </a:solidFill>
                          <a:latin typeface="+mn-lt"/>
                          <a:ea typeface="+mn-ea"/>
                          <a:cs typeface="+mn-cs"/>
                        </a:rPr>
                        <a:t>   SEPT/ OCT-22</a:t>
                      </a:r>
                    </a:p>
                  </a:txBody>
                  <a:tcPr/>
                </a:tc>
                <a:tc>
                  <a:txBody>
                    <a:bodyPr/>
                    <a:lstStyle/>
                    <a:p>
                      <a:pPr algn="ctr"/>
                      <a:r>
                        <a:rPr lang="en-US" sz="1400" b="1" dirty="0" smtClean="0"/>
                        <a:t>35</a:t>
                      </a:r>
                      <a:endParaRPr lang="en-US" sz="1400" b="1" dirty="0"/>
                    </a:p>
                  </a:txBody>
                  <a:tcPr/>
                </a:tc>
                <a:tc>
                  <a:txBody>
                    <a:bodyPr/>
                    <a:lstStyle/>
                    <a:p>
                      <a:pPr algn="ctr"/>
                      <a:r>
                        <a:rPr lang="en-US" sz="1400" b="1" dirty="0" smtClean="0"/>
                        <a:t>35         </a:t>
                      </a:r>
                      <a:endParaRPr lang="en-US" sz="1400" b="1" dirty="0"/>
                    </a:p>
                  </a:txBody>
                  <a:tcPr/>
                </a:tc>
                <a:tc>
                  <a:txBody>
                    <a:bodyPr/>
                    <a:lstStyle/>
                    <a:p>
                      <a:pPr algn="ctr"/>
                      <a:r>
                        <a:rPr lang="en-US" sz="1400" b="1" dirty="0" smtClean="0">
                          <a:solidFill>
                            <a:srgbClr val="FF0000"/>
                          </a:solidFill>
                        </a:rPr>
                        <a:t>100%</a:t>
                      </a:r>
                      <a:endParaRPr lang="en-US" sz="1400" b="1" dirty="0">
                        <a:solidFill>
                          <a:srgbClr val="FF0000"/>
                        </a:solidFill>
                      </a:endParaRPr>
                    </a:p>
                  </a:txBody>
                  <a:tcPr/>
                </a:tc>
                <a:tc>
                  <a:txBody>
                    <a:bodyPr/>
                    <a:lstStyle/>
                    <a:p>
                      <a:endParaRPr lang="en-US" dirty="0"/>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803430273"/>
              </p:ext>
            </p:extLst>
          </p:nvPr>
        </p:nvGraphicFramePr>
        <p:xfrm>
          <a:off x="990600" y="0"/>
          <a:ext cx="8153400" cy="609600"/>
        </p:xfrm>
        <a:graphic>
          <a:graphicData uri="http://schemas.openxmlformats.org/drawingml/2006/table">
            <a:tbl>
              <a:tblPr firstRow="1" bandRow="1">
                <a:tableStyleId>{85BE263C-DBD7-4A20-BB59-AAB30ACAA65A}</a:tableStyleId>
              </a:tblPr>
              <a:tblGrid>
                <a:gridCol w="8153400"/>
              </a:tblGrid>
              <a:tr h="609600">
                <a:tc>
                  <a:txBody>
                    <a:bodyPr/>
                    <a:lstStyle/>
                    <a:p>
                      <a:pPr algn="ctr"/>
                      <a:r>
                        <a:rPr lang="en-US" sz="3200" dirty="0" smtClean="0"/>
                        <a:t>13.Activities</a:t>
                      </a:r>
                      <a:r>
                        <a:rPr lang="en-US" sz="3200" baseline="0" dirty="0" smtClean="0"/>
                        <a:t> of the Department </a:t>
                      </a:r>
                      <a:endParaRPr lang="en-US" sz="3200" dirty="0"/>
                    </a:p>
                  </a:txBody>
                  <a:tcPr>
                    <a:solidFill>
                      <a:srgbClr val="002060"/>
                    </a:solidFill>
                  </a:tcPr>
                </a:tc>
              </a:tr>
            </a:tbl>
          </a:graphicData>
        </a:graphic>
      </p:graphicFrame>
      <p:graphicFrame>
        <p:nvGraphicFramePr>
          <p:cNvPr id="32" name="Table 31"/>
          <p:cNvGraphicFramePr>
            <a:graphicFrameLocks noGrp="1"/>
          </p:cNvGraphicFramePr>
          <p:nvPr>
            <p:extLst>
              <p:ext uri="{D42A27DB-BD31-4B8C-83A1-F6EECF244321}">
                <p14:modId xmlns:p14="http://schemas.microsoft.com/office/powerpoint/2010/main" val="1781832224"/>
              </p:ext>
            </p:extLst>
          </p:nvPr>
        </p:nvGraphicFramePr>
        <p:xfrm>
          <a:off x="0" y="838200"/>
          <a:ext cx="9144001" cy="5943600"/>
        </p:xfrm>
        <a:graphic>
          <a:graphicData uri="http://schemas.openxmlformats.org/drawingml/2006/table">
            <a:tbl>
              <a:tblPr firstRow="1" bandRow="1">
                <a:tableStyleId>{5C22544A-7EE6-4342-B048-85BDC9FD1C3A}</a:tableStyleId>
              </a:tblPr>
              <a:tblGrid>
                <a:gridCol w="1371600"/>
                <a:gridCol w="2514600"/>
                <a:gridCol w="3124200"/>
                <a:gridCol w="2133601"/>
              </a:tblGrid>
              <a:tr h="457200">
                <a:tc>
                  <a:txBody>
                    <a:bodyPr/>
                    <a:lstStyle/>
                    <a:p>
                      <a:pPr algn="ctr"/>
                      <a:r>
                        <a:rPr lang="en-US" sz="1200" dirty="0" smtClean="0">
                          <a:solidFill>
                            <a:srgbClr val="002060"/>
                          </a:solidFill>
                        </a:rPr>
                        <a:t> DATE</a:t>
                      </a:r>
                      <a:endParaRPr lang="en-US" sz="1200" dirty="0">
                        <a:solidFill>
                          <a:srgbClr val="002060"/>
                        </a:solidFill>
                      </a:endParaRPr>
                    </a:p>
                  </a:txBody>
                  <a:tcPr>
                    <a:solidFill>
                      <a:schemeClr val="accent2">
                        <a:lumMod val="20000"/>
                        <a:lumOff val="80000"/>
                      </a:schemeClr>
                    </a:solidFill>
                  </a:tcPr>
                </a:tc>
                <a:tc>
                  <a:txBody>
                    <a:bodyPr/>
                    <a:lstStyle/>
                    <a:p>
                      <a:pPr algn="l"/>
                      <a:r>
                        <a:rPr lang="en-US" sz="1200" dirty="0" smtClean="0">
                          <a:solidFill>
                            <a:srgbClr val="002060"/>
                          </a:solidFill>
                        </a:rPr>
                        <a:t>           TOPIC</a:t>
                      </a:r>
                      <a:endParaRPr lang="en-US" sz="1200" dirty="0">
                        <a:solidFill>
                          <a:srgbClr val="002060"/>
                        </a:solidFill>
                      </a:endParaRPr>
                    </a:p>
                  </a:txBody>
                  <a:tcPr>
                    <a:solidFill>
                      <a:schemeClr val="accent2">
                        <a:lumMod val="20000"/>
                        <a:lumOff val="80000"/>
                      </a:schemeClr>
                    </a:solidFill>
                  </a:tcPr>
                </a:tc>
                <a:tc>
                  <a:txBody>
                    <a:bodyPr/>
                    <a:lstStyle/>
                    <a:p>
                      <a:pPr algn="ctr"/>
                      <a:r>
                        <a:rPr lang="en-US" sz="1200" dirty="0" smtClean="0">
                          <a:solidFill>
                            <a:srgbClr val="002060"/>
                          </a:solidFill>
                        </a:rPr>
                        <a:t>TYPE OF PROGRAMME</a:t>
                      </a:r>
                      <a:r>
                        <a:rPr lang="en-US" sz="1200" baseline="0" dirty="0" smtClean="0">
                          <a:solidFill>
                            <a:srgbClr val="002060"/>
                          </a:solidFill>
                        </a:rPr>
                        <a:t> </a:t>
                      </a:r>
                      <a:endParaRPr lang="en-US" sz="1200" dirty="0">
                        <a:solidFill>
                          <a:srgbClr val="002060"/>
                        </a:solidFill>
                      </a:endParaRPr>
                    </a:p>
                  </a:txBody>
                  <a:tcPr>
                    <a:solidFill>
                      <a:schemeClr val="accent2">
                        <a:lumMod val="20000"/>
                        <a:lumOff val="80000"/>
                      </a:schemeClr>
                    </a:solidFill>
                  </a:tcPr>
                </a:tc>
                <a:tc>
                  <a:txBody>
                    <a:bodyPr/>
                    <a:lstStyle/>
                    <a:p>
                      <a:pPr algn="ctr"/>
                      <a:r>
                        <a:rPr lang="en-US" sz="1200" dirty="0" smtClean="0">
                          <a:solidFill>
                            <a:srgbClr val="002060"/>
                          </a:solidFill>
                        </a:rPr>
                        <a:t>NAME &amp; ADRESS OF</a:t>
                      </a:r>
                      <a:r>
                        <a:rPr lang="en-US" sz="1200" baseline="0" dirty="0" smtClean="0">
                          <a:solidFill>
                            <a:srgbClr val="002060"/>
                          </a:solidFill>
                        </a:rPr>
                        <a:t> THE GUEST LECTURE</a:t>
                      </a:r>
                      <a:endParaRPr lang="en-US" sz="1200" dirty="0">
                        <a:solidFill>
                          <a:srgbClr val="002060"/>
                        </a:solidFill>
                      </a:endParaRPr>
                    </a:p>
                  </a:txBody>
                  <a:tcPr>
                    <a:solidFill>
                      <a:schemeClr val="accent2">
                        <a:lumMod val="20000"/>
                        <a:lumOff val="80000"/>
                      </a:schemeClr>
                    </a:solidFill>
                  </a:tcPr>
                </a:tc>
              </a:tr>
              <a:tr h="780143">
                <a:tc>
                  <a:txBody>
                    <a:bodyPr/>
                    <a:lstStyle/>
                    <a:p>
                      <a:r>
                        <a:rPr lang="en-US" sz="1800" dirty="0" smtClean="0"/>
                        <a:t>27.09.2017</a:t>
                      </a:r>
                      <a:endParaRPr lang="en-US" sz="1800" dirty="0"/>
                    </a:p>
                  </a:txBody>
                  <a:tcPr>
                    <a:solidFill>
                      <a:schemeClr val="accent2">
                        <a:lumMod val="20000"/>
                        <a:lumOff val="80000"/>
                      </a:schemeClr>
                    </a:solidFill>
                  </a:tcPr>
                </a:tc>
                <a:tc>
                  <a:txBody>
                    <a:bodyPr/>
                    <a:lstStyle/>
                    <a:p>
                      <a:r>
                        <a:rPr lang="en-US" dirty="0" smtClean="0"/>
                        <a:t>Datti</a:t>
                      </a:r>
                      <a:r>
                        <a:rPr lang="en-US" baseline="0" dirty="0" smtClean="0"/>
                        <a:t> Lecture</a:t>
                      </a:r>
                      <a:endParaRPr lang="en-US" dirty="0"/>
                    </a:p>
                  </a:txBody>
                  <a:tcPr>
                    <a:solidFill>
                      <a:schemeClr val="accent2">
                        <a:lumMod val="20000"/>
                        <a:lumOff val="80000"/>
                      </a:schemeClr>
                    </a:solidFill>
                  </a:tcPr>
                </a:tc>
                <a:tc>
                  <a:txBody>
                    <a:bodyPr/>
                    <a:lstStyle/>
                    <a:p>
                      <a:r>
                        <a:rPr lang="en-US" dirty="0" smtClean="0"/>
                        <a:t>Kannada sahitya parishath</a:t>
                      </a:r>
                      <a:r>
                        <a:rPr lang="en-US" baseline="0" dirty="0" smtClean="0"/>
                        <a:t> davanagere </a:t>
                      </a:r>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667657">
                <a:tc>
                  <a:txBody>
                    <a:bodyPr/>
                    <a:lstStyle/>
                    <a:p>
                      <a:r>
                        <a:rPr lang="en-US" dirty="0" smtClean="0"/>
                        <a:t>12.08.2018</a:t>
                      </a:r>
                      <a:endParaRPr lang="en-US" dirty="0"/>
                    </a:p>
                  </a:txBody>
                  <a:tcP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Endowment  </a:t>
                      </a:r>
                      <a:r>
                        <a:rPr lang="en-US" baseline="0" dirty="0" smtClean="0"/>
                        <a:t>Lecture</a:t>
                      </a:r>
                      <a:endParaRPr lang="en-US" dirty="0" smtClean="0"/>
                    </a:p>
                    <a:p>
                      <a:endParaRPr lang="en-US" dirty="0"/>
                    </a:p>
                  </a:txBody>
                  <a:tcP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Taluku kannada </a:t>
                      </a:r>
                      <a:r>
                        <a:rPr lang="en-US" dirty="0" smtClean="0"/>
                        <a:t>sahitya parishath</a:t>
                      </a:r>
                      <a:r>
                        <a:rPr lang="en-US" baseline="0" dirty="0" smtClean="0"/>
                        <a:t> davanagere </a:t>
                      </a:r>
                      <a:endParaRPr lang="en-US" dirty="0" smtClean="0"/>
                    </a:p>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780143">
                <a:tc>
                  <a:txBody>
                    <a:bodyPr/>
                    <a:lstStyle/>
                    <a:p>
                      <a:r>
                        <a:rPr lang="en-US" dirty="0" smtClean="0"/>
                        <a:t>03.01.2022</a:t>
                      </a:r>
                      <a:endParaRPr lang="en-US" dirty="0"/>
                    </a:p>
                  </a:txBody>
                  <a:tcPr>
                    <a:solidFill>
                      <a:schemeClr val="accent2">
                        <a:lumMod val="20000"/>
                        <a:lumOff val="80000"/>
                      </a:schemeClr>
                    </a:solidFill>
                  </a:tcPr>
                </a:tc>
                <a:tc>
                  <a:txBody>
                    <a:bodyPr/>
                    <a:lstStyle/>
                    <a:p>
                      <a:r>
                        <a:rPr lang="en-US" baseline="0" dirty="0" smtClean="0"/>
                        <a:t>Birth anniversary </a:t>
                      </a:r>
                      <a:endParaRPr lang="en-US" dirty="0" smtClean="0"/>
                    </a:p>
                    <a:p>
                      <a:endParaRPr lang="en-US" dirty="0"/>
                    </a:p>
                  </a:txBody>
                  <a:tcP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Savitribai phule</a:t>
                      </a:r>
                      <a:r>
                        <a:rPr lang="en-US" baseline="0" dirty="0" smtClean="0"/>
                        <a:t> birth anniversary </a:t>
                      </a:r>
                      <a:endParaRPr lang="en-US" dirty="0" smtClean="0"/>
                    </a:p>
                    <a:p>
                      <a:endParaRPr lang="en-US" dirty="0"/>
                    </a:p>
                  </a:txBody>
                  <a:tcPr>
                    <a:solidFill>
                      <a:schemeClr val="accent2">
                        <a:lumMod val="20000"/>
                        <a:lumOff val="80000"/>
                      </a:schemeClr>
                    </a:solidFill>
                  </a:tcPr>
                </a:tc>
                <a:tc>
                  <a:txBody>
                    <a:bodyPr/>
                    <a:lstStyle/>
                    <a:p>
                      <a:r>
                        <a:rPr lang="en-US" dirty="0" smtClean="0"/>
                        <a:t>Dadaper</a:t>
                      </a:r>
                      <a:r>
                        <a:rPr lang="en-US" baseline="0" dirty="0" smtClean="0"/>
                        <a:t>  Navilahal</a:t>
                      </a:r>
                      <a:endParaRPr lang="en-US" dirty="0"/>
                    </a:p>
                  </a:txBody>
                  <a:tcPr>
                    <a:solidFill>
                      <a:schemeClr val="accent2">
                        <a:lumMod val="20000"/>
                        <a:lumOff val="80000"/>
                      </a:schemeClr>
                    </a:solidFill>
                  </a:tcPr>
                </a:tc>
              </a:tr>
              <a:tr h="780143">
                <a:tc>
                  <a:txBody>
                    <a:bodyPr/>
                    <a:lstStyle/>
                    <a:p>
                      <a:r>
                        <a:rPr lang="en-US" dirty="0" smtClean="0"/>
                        <a:t>12.08.2022</a:t>
                      </a:r>
                    </a:p>
                  </a:txBody>
                  <a:tcPr>
                    <a:solidFill>
                      <a:schemeClr val="accent2">
                        <a:lumMod val="20000"/>
                        <a:lumOff val="80000"/>
                      </a:schemeClr>
                    </a:solidFill>
                  </a:tcPr>
                </a:tc>
                <a:tc>
                  <a:txBody>
                    <a:bodyPr/>
                    <a:lstStyle/>
                    <a:p>
                      <a:r>
                        <a:rPr lang="en-US" dirty="0" smtClean="0"/>
                        <a:t>Essay</a:t>
                      </a:r>
                      <a:r>
                        <a:rPr lang="en-US" baseline="0" dirty="0" smtClean="0"/>
                        <a:t> Writing</a:t>
                      </a:r>
                      <a:endParaRPr lang="en-US" dirty="0"/>
                    </a:p>
                  </a:txBody>
                  <a:tcPr>
                    <a:solidFill>
                      <a:schemeClr val="accent2">
                        <a:lumMod val="20000"/>
                        <a:lumOff val="80000"/>
                      </a:schemeClr>
                    </a:solidFill>
                  </a:tcPr>
                </a:tc>
                <a:tc>
                  <a:txBody>
                    <a:bodyPr/>
                    <a:lstStyle/>
                    <a:p>
                      <a:r>
                        <a:rPr lang="en-US" dirty="0" smtClean="0"/>
                        <a:t>Swatantrada</a:t>
                      </a:r>
                      <a:r>
                        <a:rPr lang="en-US" baseline="0" dirty="0" smtClean="0"/>
                        <a:t> amrutha mahotsava</a:t>
                      </a:r>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7801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15.08.2022</a:t>
                      </a:r>
                    </a:p>
                    <a:p>
                      <a:endParaRPr lang="en-US" dirty="0"/>
                    </a:p>
                  </a:txBody>
                  <a:tcPr>
                    <a:solidFill>
                      <a:schemeClr val="accent2">
                        <a:lumMod val="20000"/>
                        <a:lumOff val="80000"/>
                      </a:schemeClr>
                    </a:solidFill>
                  </a:tcPr>
                </a:tc>
                <a:tc>
                  <a:txBody>
                    <a:bodyPr/>
                    <a:lstStyle/>
                    <a:p>
                      <a:r>
                        <a:rPr lang="en-US" dirty="0" smtClean="0"/>
                        <a:t>Independence</a:t>
                      </a:r>
                      <a:r>
                        <a:rPr lang="en-US" baseline="0" dirty="0" smtClean="0"/>
                        <a:t> day</a:t>
                      </a:r>
                      <a:endParaRPr lang="en-US" dirty="0"/>
                    </a:p>
                  </a:txBody>
                  <a:tcPr>
                    <a:solidFill>
                      <a:schemeClr val="accent2">
                        <a:lumMod val="20000"/>
                        <a:lumOff val="80000"/>
                      </a:schemeClr>
                    </a:solidFill>
                  </a:tcPr>
                </a:tc>
                <a:tc>
                  <a:txBody>
                    <a:bodyPr/>
                    <a:lstStyle/>
                    <a:p>
                      <a:r>
                        <a:rPr lang="en-US" dirty="0" smtClean="0"/>
                        <a:t>Baragurub ramachandrapapa direction “shanti</a:t>
                      </a:r>
                      <a:r>
                        <a:rPr lang="en-US" baseline="0" dirty="0" smtClean="0"/>
                        <a:t>i”movie </a:t>
                      </a:r>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1317171">
                <a:tc>
                  <a:txBody>
                    <a:bodyPr/>
                    <a:lstStyle/>
                    <a:p>
                      <a:r>
                        <a:rPr lang="en-US" dirty="0" smtClean="0"/>
                        <a:t>28.10.2022</a:t>
                      </a:r>
                      <a:endParaRPr lang="en-US" dirty="0"/>
                    </a:p>
                  </a:txBody>
                  <a:tcPr>
                    <a:solidFill>
                      <a:schemeClr val="accent2">
                        <a:lumMod val="20000"/>
                        <a:lumOff val="80000"/>
                      </a:schemeClr>
                    </a:solidFill>
                  </a:tcPr>
                </a:tc>
                <a:tc>
                  <a:txBody>
                    <a:bodyPr/>
                    <a:lstStyle/>
                    <a:p>
                      <a:r>
                        <a:rPr lang="en-US" dirty="0" smtClean="0"/>
                        <a:t>Kannada Rajyotsava</a:t>
                      </a:r>
                      <a:endParaRPr lang="en-US" dirty="0"/>
                    </a:p>
                  </a:txBody>
                  <a:tcPr>
                    <a:solidFill>
                      <a:schemeClr val="accent2">
                        <a:lumMod val="20000"/>
                        <a:lumOff val="80000"/>
                      </a:schemeClr>
                    </a:solidFill>
                  </a:tcPr>
                </a:tc>
                <a:tc>
                  <a:txBody>
                    <a:bodyPr/>
                    <a:lstStyle/>
                    <a:p>
                      <a:r>
                        <a:rPr lang="en-US" dirty="0" smtClean="0"/>
                        <a:t>Koti Kanta Geetha Gayana</a:t>
                      </a:r>
                      <a:endParaRPr lang="en-US" dirty="0"/>
                    </a:p>
                  </a:txBody>
                  <a:tcPr>
                    <a:solidFill>
                      <a:schemeClr val="accent2">
                        <a:lumMod val="20000"/>
                        <a:lumOff val="80000"/>
                      </a:schemeClr>
                    </a:solidFill>
                  </a:tcPr>
                </a:tc>
                <a:tc>
                  <a:txBody>
                    <a:bodyPr/>
                    <a:lstStyle/>
                    <a:p>
                      <a:endParaRPr lang="en-US" dirty="0" smtClean="0"/>
                    </a:p>
                    <a:p>
                      <a:endParaRPr lang="en-US" dirty="0" smtClean="0"/>
                    </a:p>
                    <a:p>
                      <a:endParaRPr lang="en-US" dirty="0" smtClean="0"/>
                    </a:p>
                    <a:p>
                      <a:endParaRPr lang="en-US" dirty="0"/>
                    </a:p>
                  </a:txBody>
                  <a:tcPr>
                    <a:solidFill>
                      <a:schemeClr val="accent2">
                        <a:lumMod val="20000"/>
                        <a:lumOff val="80000"/>
                      </a:schemeClr>
                    </a:solidFill>
                  </a:tcPr>
                </a:tc>
              </a:tr>
            </a:tbl>
          </a:graphicData>
        </a:graphic>
      </p:graphicFrame>
      <p:pic>
        <p:nvPicPr>
          <p:cNvPr id="33" name="Picture 32" descr="C:\Users\Client\Desktop\2020-21 FOLDERS\JKM\logo folder\arg college logo .jpg"/>
          <p:cNvPicPr/>
          <p:nvPr/>
        </p:nvPicPr>
        <p:blipFill>
          <a:blip r:embed="rId2"/>
          <a:srcRect/>
          <a:stretch>
            <a:fillRect/>
          </a:stretch>
        </p:blipFill>
        <p:spPr bwMode="auto">
          <a:xfrm>
            <a:off x="0" y="0"/>
            <a:ext cx="914400" cy="8382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1000"/>
                                        <p:tgtEl>
                                          <p:spTgt spid="32"/>
                                        </p:tgtEl>
                                      </p:cBhvr>
                                    </p:animEffect>
                                  </p:childTnLst>
                                </p:cTn>
                              </p:par>
                              <p:par>
                                <p:cTn id="11" presetID="10" presetClass="entr" presetSubtype="0" fill="hold"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3369036"/>
              </p:ext>
            </p:extLst>
          </p:nvPr>
        </p:nvGraphicFramePr>
        <p:xfrm>
          <a:off x="0" y="0"/>
          <a:ext cx="9144001" cy="6955675"/>
        </p:xfrm>
        <a:graphic>
          <a:graphicData uri="http://schemas.openxmlformats.org/drawingml/2006/table">
            <a:tbl>
              <a:tblPr firstRow="1" bandRow="1">
                <a:tableStyleId>{5C22544A-7EE6-4342-B048-85BDC9FD1C3A}</a:tableStyleId>
              </a:tblPr>
              <a:tblGrid>
                <a:gridCol w="1371600"/>
                <a:gridCol w="2514600"/>
                <a:gridCol w="3124200"/>
                <a:gridCol w="2133601"/>
              </a:tblGrid>
              <a:tr h="609600">
                <a:tc>
                  <a:txBody>
                    <a:bodyPr/>
                    <a:lstStyle/>
                    <a:p>
                      <a:pPr algn="ctr"/>
                      <a:r>
                        <a:rPr lang="en-US" sz="1400" dirty="0" smtClean="0">
                          <a:solidFill>
                            <a:srgbClr val="002060"/>
                          </a:solidFill>
                        </a:rPr>
                        <a:t>01.112022</a:t>
                      </a:r>
                      <a:endParaRPr lang="en-US" sz="1400" dirty="0">
                        <a:solidFill>
                          <a:srgbClr val="002060"/>
                        </a:solidFill>
                      </a:endParaRPr>
                    </a:p>
                  </a:txBody>
                  <a:tcP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ysClr val="windowText" lastClr="000000"/>
                          </a:solidFill>
                        </a:rPr>
                        <a:t>Kannada Rajyotsava</a:t>
                      </a:r>
                    </a:p>
                    <a:p>
                      <a:pPr algn="l"/>
                      <a:endParaRPr lang="en-US" sz="1400" dirty="0">
                        <a:solidFill>
                          <a:sysClr val="windowText" lastClr="000000"/>
                        </a:solidFill>
                      </a:endParaRPr>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002060"/>
                          </a:solidFill>
                        </a:rPr>
                        <a:t>Celebrating</a:t>
                      </a:r>
                      <a:r>
                        <a:rPr lang="en-US" sz="1400" baseline="0" dirty="0" smtClean="0">
                          <a:solidFill>
                            <a:srgbClr val="002060"/>
                          </a:solidFill>
                        </a:rPr>
                        <a:t> </a:t>
                      </a:r>
                      <a:r>
                        <a:rPr lang="en-US" sz="1400" dirty="0" smtClean="0">
                          <a:solidFill>
                            <a:sysClr val="windowText" lastClr="000000"/>
                          </a:solidFill>
                        </a:rPr>
                        <a:t>Kannada Rajyotsava</a:t>
                      </a:r>
                    </a:p>
                    <a:p>
                      <a:pPr algn="ctr"/>
                      <a:endParaRPr lang="en-US" sz="1400" dirty="0">
                        <a:solidFill>
                          <a:srgbClr val="002060"/>
                        </a:solidFill>
                      </a:endParaRPr>
                    </a:p>
                  </a:txBody>
                  <a:tcPr>
                    <a:solidFill>
                      <a:schemeClr val="accent2">
                        <a:lumMod val="20000"/>
                        <a:lumOff val="80000"/>
                      </a:schemeClr>
                    </a:solidFill>
                  </a:tcPr>
                </a:tc>
                <a:tc>
                  <a:txBody>
                    <a:bodyPr/>
                    <a:lstStyle/>
                    <a:p>
                      <a:pPr algn="ctr"/>
                      <a:endParaRPr lang="en-US" sz="1200" dirty="0">
                        <a:solidFill>
                          <a:srgbClr val="002060"/>
                        </a:solidFill>
                      </a:endParaRPr>
                    </a:p>
                  </a:txBody>
                  <a:tcPr>
                    <a:solidFill>
                      <a:schemeClr val="accent2">
                        <a:lumMod val="20000"/>
                        <a:lumOff val="80000"/>
                      </a:schemeClr>
                    </a:solidFill>
                  </a:tcPr>
                </a:tc>
              </a:tr>
              <a:tr h="808512">
                <a:tc>
                  <a:txBody>
                    <a:bodyPr/>
                    <a:lstStyle/>
                    <a:p>
                      <a:r>
                        <a:rPr lang="en-US" sz="1600" dirty="0" smtClean="0"/>
                        <a:t>30.07.2022</a:t>
                      </a:r>
                      <a:endParaRPr lang="en-US" sz="1600" dirty="0"/>
                    </a:p>
                  </a:txBody>
                  <a:tcPr>
                    <a:solidFill>
                      <a:schemeClr val="accent2">
                        <a:lumMod val="20000"/>
                        <a:lumOff val="80000"/>
                      </a:schemeClr>
                    </a:solidFill>
                  </a:tcPr>
                </a:tc>
                <a:tc>
                  <a:txBody>
                    <a:bodyPr/>
                    <a:lstStyle/>
                    <a:p>
                      <a:r>
                        <a:rPr lang="en-US" sz="2000" dirty="0" smtClean="0"/>
                        <a:t>Showing</a:t>
                      </a:r>
                      <a:r>
                        <a:rPr lang="en-US" sz="2000" baseline="0" dirty="0" smtClean="0"/>
                        <a:t> d</a:t>
                      </a:r>
                      <a:r>
                        <a:rPr lang="en-US" sz="2000" dirty="0" smtClean="0"/>
                        <a:t>rama video</a:t>
                      </a:r>
                      <a:r>
                        <a:rPr lang="en-US" sz="2000" baseline="0" dirty="0" smtClean="0"/>
                        <a:t> </a:t>
                      </a:r>
                      <a:endParaRPr lang="en-US" sz="2000" dirty="0"/>
                    </a:p>
                  </a:txBody>
                  <a:tcPr>
                    <a:solidFill>
                      <a:schemeClr val="accent2">
                        <a:lumMod val="20000"/>
                        <a:lumOff val="80000"/>
                      </a:schemeClr>
                    </a:solidFill>
                  </a:tcPr>
                </a:tc>
                <a:tc>
                  <a:txBody>
                    <a:bodyPr/>
                    <a:lstStyle/>
                    <a:p>
                      <a:r>
                        <a:rPr lang="en-US" sz="2000" dirty="0" err="1" smtClean="0"/>
                        <a:t>Kalyanadali</a:t>
                      </a:r>
                      <a:r>
                        <a:rPr lang="en-US" sz="2000" dirty="0" smtClean="0"/>
                        <a:t> kataleyanu bittu hoda</a:t>
                      </a:r>
                      <a:endParaRPr lang="en-US" sz="2000"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947651">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947651">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808512">
                <a:tc>
                  <a:txBody>
                    <a:bodyPr/>
                    <a:lstStyle/>
                    <a:p>
                      <a:endParaRPr lang="en-US" dirty="0" smtClean="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808512">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r h="1231948">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smtClean="0"/>
                    </a:p>
                    <a:p>
                      <a:endParaRPr lang="en-US" dirty="0"/>
                    </a:p>
                  </a:txBody>
                  <a:tcPr>
                    <a:solidFill>
                      <a:schemeClr val="accent2">
                        <a:lumMod val="20000"/>
                        <a:lumOff val="80000"/>
                      </a:schemeClr>
                    </a:solidFill>
                  </a:tcPr>
                </a:tc>
              </a:tr>
              <a:tr h="793289">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r>
            </a:tbl>
          </a:graphicData>
        </a:graphic>
      </p:graphicFrame>
    </p:spTree>
    <p:extLst>
      <p:ext uri="{BB962C8B-B14F-4D97-AF65-F5344CB8AC3E}">
        <p14:creationId xmlns:p14="http://schemas.microsoft.com/office/powerpoint/2010/main" val="2018457230"/>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0"/>
            <a:ext cx="81534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447800" y="228600"/>
            <a:ext cx="6858000" cy="677108"/>
          </a:xfrm>
          <a:prstGeom prst="rect">
            <a:avLst/>
          </a:prstGeom>
        </p:spPr>
        <p:txBody>
          <a:bodyPr wrap="square">
            <a:spAutoFit/>
          </a:bodyPr>
          <a:lstStyle/>
          <a:p>
            <a:pPr algn="ctr"/>
            <a:r>
              <a:rPr lang="en-US" sz="2000" b="1" i="1" dirty="0" smtClean="0">
                <a:solidFill>
                  <a:schemeClr val="bg1"/>
                </a:solidFill>
              </a:rPr>
              <a:t>14. INDIVIDUAL PROFILE OF THE FACUTLY</a:t>
            </a:r>
          </a:p>
          <a:p>
            <a:pPr algn="ctr"/>
            <a:endParaRPr lang="en-US" b="1" i="1" u="sng" dirty="0" smtClean="0"/>
          </a:p>
        </p:txBody>
      </p:sp>
      <p:sp>
        <p:nvSpPr>
          <p:cNvPr id="4" name="Rectangle 3"/>
          <p:cNvSpPr/>
          <p:nvPr/>
        </p:nvSpPr>
        <p:spPr>
          <a:xfrm>
            <a:off x="1066800" y="1295400"/>
            <a:ext cx="7848600" cy="400110"/>
          </a:xfrm>
          <a:prstGeom prst="rect">
            <a:avLst/>
          </a:prstGeom>
        </p:spPr>
        <p:txBody>
          <a:bodyPr wrap="square">
            <a:spAutoFit/>
          </a:bodyPr>
          <a:lstStyle/>
          <a:p>
            <a:r>
              <a:rPr lang="en-US" sz="2000" dirty="0" smtClean="0">
                <a:ln w="10541" cmpd="sng">
                  <a:solidFill>
                    <a:schemeClr val="accent1">
                      <a:shade val="88000"/>
                      <a:satMod val="110000"/>
                    </a:schemeClr>
                  </a:solidFill>
                  <a:prstDash val="solid"/>
                </a:ln>
                <a:solidFill>
                  <a:schemeClr val="accent6">
                    <a:lumMod val="75000"/>
                  </a:schemeClr>
                </a:solidFill>
              </a:rPr>
              <a:t>  I.  General Information </a:t>
            </a:r>
            <a:endParaRPr lang="en-US" sz="2000" dirty="0"/>
          </a:p>
        </p:txBody>
      </p:sp>
      <p:sp>
        <p:nvSpPr>
          <p:cNvPr id="5" name="Rectangle 4"/>
          <p:cNvSpPr/>
          <p:nvPr/>
        </p:nvSpPr>
        <p:spPr>
          <a:xfrm>
            <a:off x="1295400" y="1748909"/>
            <a:ext cx="7696200" cy="5570756"/>
          </a:xfrm>
          <a:prstGeom prst="rect">
            <a:avLst/>
          </a:prstGeom>
        </p:spPr>
        <p:txBody>
          <a:bodyPr wrap="square">
            <a:spAutoFit/>
          </a:bodyPr>
          <a:lstStyle/>
          <a:p>
            <a:pPr>
              <a:lnSpc>
                <a:spcPct val="150000"/>
              </a:lnSpc>
            </a:pPr>
            <a:r>
              <a:rPr lang="en-US" dirty="0" smtClean="0">
                <a:ln w="10541" cmpd="sng">
                  <a:solidFill>
                    <a:schemeClr val="tx1"/>
                  </a:solidFill>
                  <a:prstDash val="solid"/>
                </a:ln>
                <a:solidFill>
                  <a:srgbClr val="3333FF"/>
                </a:solidFill>
              </a:rPr>
              <a:t>Name                                   :      Dr. H.R.THIPPESWAMY</a:t>
            </a:r>
            <a:br>
              <a:rPr lang="en-US" dirty="0" smtClean="0">
                <a:ln w="10541" cmpd="sng">
                  <a:solidFill>
                    <a:schemeClr val="tx1"/>
                  </a:solidFill>
                  <a:prstDash val="solid"/>
                </a:ln>
                <a:solidFill>
                  <a:srgbClr val="3333FF"/>
                </a:solidFill>
              </a:rPr>
            </a:br>
            <a:r>
              <a:rPr lang="en-US" dirty="0" smtClean="0">
                <a:ln w="10541" cmpd="sng">
                  <a:solidFill>
                    <a:schemeClr val="tx1"/>
                  </a:solidFill>
                  <a:prstDash val="solid"/>
                </a:ln>
                <a:solidFill>
                  <a:srgbClr val="3333FF"/>
                </a:solidFill>
              </a:rPr>
              <a:t>Designation                           :      Assistant Professor</a:t>
            </a:r>
            <a:br>
              <a:rPr lang="en-US" dirty="0" smtClean="0">
                <a:ln w="10541" cmpd="sng">
                  <a:solidFill>
                    <a:schemeClr val="tx1"/>
                  </a:solidFill>
                  <a:prstDash val="solid"/>
                </a:ln>
                <a:solidFill>
                  <a:srgbClr val="3333FF"/>
                </a:solidFill>
              </a:rPr>
            </a:br>
            <a:r>
              <a:rPr lang="en-US" dirty="0" smtClean="0">
                <a:ln w="10541" cmpd="sng">
                  <a:solidFill>
                    <a:schemeClr val="tx1"/>
                  </a:solidFill>
                  <a:prstDash val="solid"/>
                </a:ln>
                <a:solidFill>
                  <a:srgbClr val="3333FF"/>
                </a:solidFill>
              </a:rPr>
              <a:t>Department                          :      Dept of Kannada   </a:t>
            </a:r>
            <a:br>
              <a:rPr lang="en-US" dirty="0" smtClean="0">
                <a:ln w="10541" cmpd="sng">
                  <a:solidFill>
                    <a:schemeClr val="tx1"/>
                  </a:solidFill>
                  <a:prstDash val="solid"/>
                </a:ln>
                <a:solidFill>
                  <a:srgbClr val="3333FF"/>
                </a:solidFill>
              </a:rPr>
            </a:br>
            <a:r>
              <a:rPr lang="en-US" dirty="0" smtClean="0">
                <a:ln w="10541" cmpd="sng">
                  <a:solidFill>
                    <a:schemeClr val="tx1"/>
                  </a:solidFill>
                  <a:prstDash val="solid"/>
                </a:ln>
                <a:solidFill>
                  <a:srgbClr val="3333FF"/>
                </a:solidFill>
              </a:rPr>
              <a:t>Date of Birth                        :       01.06.1977</a:t>
            </a:r>
            <a:br>
              <a:rPr lang="en-US" dirty="0" smtClean="0">
                <a:ln w="10541" cmpd="sng">
                  <a:solidFill>
                    <a:schemeClr val="tx1"/>
                  </a:solidFill>
                  <a:prstDash val="solid"/>
                </a:ln>
                <a:solidFill>
                  <a:srgbClr val="3333FF"/>
                </a:solidFill>
              </a:rPr>
            </a:br>
            <a:r>
              <a:rPr lang="en-US" dirty="0" smtClean="0">
                <a:ln w="10541" cmpd="sng">
                  <a:solidFill>
                    <a:schemeClr val="tx1"/>
                  </a:solidFill>
                  <a:prstDash val="solid"/>
                </a:ln>
                <a:solidFill>
                  <a:srgbClr val="3333FF"/>
                </a:solidFill>
              </a:rPr>
              <a:t>Date of Joining                      :       20.09.2021</a:t>
            </a:r>
            <a:br>
              <a:rPr lang="en-US" dirty="0" smtClean="0">
                <a:ln w="10541" cmpd="sng">
                  <a:solidFill>
                    <a:schemeClr val="tx1"/>
                  </a:solidFill>
                  <a:prstDash val="solid"/>
                </a:ln>
                <a:solidFill>
                  <a:srgbClr val="3333FF"/>
                </a:solidFill>
              </a:rPr>
            </a:br>
            <a:r>
              <a:rPr lang="en-US" dirty="0" smtClean="0">
                <a:ln w="10541" cmpd="sng">
                  <a:solidFill>
                    <a:schemeClr val="tx1"/>
                  </a:solidFill>
                  <a:prstDash val="solid"/>
                </a:ln>
                <a:solidFill>
                  <a:srgbClr val="3333FF"/>
                </a:solidFill>
              </a:rPr>
              <a:t>Education Qualification          :       M.A.,</a:t>
            </a:r>
            <a:r>
              <a:rPr lang="en-US" dirty="0" err="1" smtClean="0">
                <a:ln w="10541" cmpd="sng">
                  <a:solidFill>
                    <a:schemeClr val="tx1"/>
                  </a:solidFill>
                  <a:prstDash val="solid"/>
                </a:ln>
                <a:solidFill>
                  <a:srgbClr val="3333FF"/>
                </a:solidFill>
              </a:rPr>
              <a:t>Ph</a:t>
            </a:r>
            <a:r>
              <a:rPr lang="en-US" dirty="0" smtClean="0">
                <a:ln w="10541" cmpd="sng">
                  <a:solidFill>
                    <a:schemeClr val="tx1"/>
                  </a:solidFill>
                  <a:prstDash val="solid"/>
                </a:ln>
                <a:solidFill>
                  <a:srgbClr val="3333FF"/>
                </a:solidFill>
              </a:rPr>
              <a:t>. D.,NET</a:t>
            </a:r>
            <a:br>
              <a:rPr lang="en-US" dirty="0" smtClean="0">
                <a:ln w="10541" cmpd="sng">
                  <a:solidFill>
                    <a:schemeClr val="tx1"/>
                  </a:solidFill>
                  <a:prstDash val="solid"/>
                </a:ln>
                <a:solidFill>
                  <a:srgbClr val="3333FF"/>
                </a:solidFill>
              </a:rPr>
            </a:br>
            <a:r>
              <a:rPr lang="en-US" dirty="0" smtClean="0">
                <a:ln w="10541" cmpd="sng">
                  <a:solidFill>
                    <a:schemeClr val="tx1"/>
                  </a:solidFill>
                  <a:prstDash val="solid"/>
                </a:ln>
                <a:solidFill>
                  <a:srgbClr val="3333FF"/>
                </a:solidFill>
              </a:rPr>
              <a:t>Area of Specialization             :      Kannada </a:t>
            </a:r>
            <a:r>
              <a:rPr lang="en-US" dirty="0" err="1" smtClean="0">
                <a:ln w="10541" cmpd="sng">
                  <a:solidFill>
                    <a:schemeClr val="tx1"/>
                  </a:solidFill>
                  <a:prstDash val="solid"/>
                </a:ln>
                <a:solidFill>
                  <a:srgbClr val="3333FF"/>
                </a:solidFill>
              </a:rPr>
              <a:t>Letiture</a:t>
            </a:r>
            <a:r>
              <a:rPr lang="en-US" dirty="0" smtClean="0">
                <a:ln w="10541" cmpd="sng">
                  <a:solidFill>
                    <a:schemeClr val="tx1"/>
                  </a:solidFill>
                  <a:prstDash val="solid"/>
                </a:ln>
                <a:solidFill>
                  <a:srgbClr val="3333FF"/>
                </a:solidFill>
              </a:rPr>
              <a:t>, Folk </a:t>
            </a:r>
            <a:r>
              <a:rPr lang="en-US" dirty="0" err="1" smtClean="0">
                <a:ln w="10541" cmpd="sng">
                  <a:solidFill>
                    <a:schemeClr val="tx1"/>
                  </a:solidFill>
                  <a:prstDash val="solid"/>
                </a:ln>
                <a:solidFill>
                  <a:srgbClr val="3333FF"/>
                </a:solidFill>
              </a:rPr>
              <a:t>Letiture,Tribel</a:t>
            </a:r>
            <a:r>
              <a:rPr lang="en-US" dirty="0" smtClean="0">
                <a:ln w="10541" cmpd="sng">
                  <a:solidFill>
                    <a:schemeClr val="tx1"/>
                  </a:solidFill>
                  <a:prstDash val="solid"/>
                </a:ln>
                <a:solidFill>
                  <a:srgbClr val="3333FF"/>
                </a:solidFill>
              </a:rPr>
              <a:t> Studies    </a:t>
            </a:r>
            <a:br>
              <a:rPr lang="en-US" dirty="0" smtClean="0">
                <a:ln w="10541" cmpd="sng">
                  <a:solidFill>
                    <a:schemeClr val="tx1"/>
                  </a:solidFill>
                  <a:prstDash val="solid"/>
                </a:ln>
                <a:solidFill>
                  <a:srgbClr val="3333FF"/>
                </a:solidFill>
              </a:rPr>
            </a:br>
            <a:r>
              <a:rPr lang="en-US" dirty="0" smtClean="0">
                <a:ln w="10541" cmpd="sng">
                  <a:solidFill>
                    <a:schemeClr val="tx1"/>
                  </a:solidFill>
                  <a:prstDash val="solid"/>
                </a:ln>
                <a:solidFill>
                  <a:srgbClr val="3333FF"/>
                </a:solidFill>
              </a:rPr>
              <a:t>Total years of service              </a:t>
            </a:r>
            <a:r>
              <a:rPr lang="en-US" dirty="0" smtClean="0">
                <a:ln w="10541" cmpd="sng">
                  <a:solidFill>
                    <a:schemeClr val="tx1"/>
                  </a:solidFill>
                  <a:prstDash val="solid"/>
                </a:ln>
                <a:solidFill>
                  <a:schemeClr val="accent6">
                    <a:lumMod val="75000"/>
                  </a:schemeClr>
                </a:solidFill>
              </a:rPr>
              <a:t>:     12</a:t>
            </a:r>
          </a:p>
          <a:p>
            <a:endParaRPr lang="en-US" sz="2000" dirty="0" smtClean="0">
              <a:ln w="10541" cmpd="sng">
                <a:solidFill>
                  <a:schemeClr val="accent1">
                    <a:shade val="88000"/>
                    <a:satMod val="110000"/>
                  </a:schemeClr>
                </a:solidFill>
                <a:prstDash val="solid"/>
              </a:ln>
              <a:solidFill>
                <a:schemeClr val="accent6">
                  <a:lumMod val="75000"/>
                </a:schemeClr>
              </a:solidFill>
            </a:endParaRPr>
          </a:p>
          <a:p>
            <a:pPr>
              <a:lnSpc>
                <a:spcPct val="150000"/>
              </a:lnSpc>
            </a:pPr>
            <a:r>
              <a:rPr lang="en-US" sz="2000" dirty="0" err="1" smtClean="0">
                <a:ln w="10541" cmpd="sng">
                  <a:solidFill>
                    <a:schemeClr val="accent1">
                      <a:shade val="88000"/>
                      <a:satMod val="110000"/>
                    </a:schemeClr>
                  </a:solidFill>
                  <a:prstDash val="solid"/>
                </a:ln>
                <a:solidFill>
                  <a:schemeClr val="accent6">
                    <a:lumMod val="75000"/>
                  </a:schemeClr>
                </a:solidFill>
              </a:rPr>
              <a:t>II.Research</a:t>
            </a:r>
            <a:r>
              <a:rPr lang="en-US" sz="2000" dirty="0" smtClean="0">
                <a:ln w="10541" cmpd="sng">
                  <a:solidFill>
                    <a:schemeClr val="accent1">
                      <a:shade val="88000"/>
                      <a:satMod val="110000"/>
                    </a:schemeClr>
                  </a:solidFill>
                  <a:prstDash val="solid"/>
                </a:ln>
                <a:solidFill>
                  <a:schemeClr val="accent6">
                    <a:lumMod val="75000"/>
                  </a:schemeClr>
                </a:solidFill>
              </a:rPr>
              <a:t>                         :   </a:t>
            </a:r>
            <a:r>
              <a:rPr lang="en-US" sz="2000" dirty="0" smtClean="0">
                <a:ln w="10541" cmpd="sng">
                  <a:solidFill>
                    <a:schemeClr val="tx1"/>
                  </a:solidFill>
                  <a:prstDash val="solid"/>
                </a:ln>
                <a:solidFill>
                  <a:srgbClr val="3333FF"/>
                </a:solidFill>
              </a:rPr>
              <a:t> </a:t>
            </a:r>
            <a:r>
              <a:rPr lang="en-US" sz="2000" dirty="0" err="1" smtClean="0">
                <a:ln w="10541" cmpd="sng">
                  <a:solidFill>
                    <a:schemeClr val="tx1"/>
                  </a:solidFill>
                  <a:prstDash val="solid"/>
                </a:ln>
                <a:solidFill>
                  <a:srgbClr val="3333FF"/>
                </a:solidFill>
              </a:rPr>
              <a:t>Ph.D</a:t>
            </a:r>
            <a:endParaRPr lang="en-US" sz="2000" dirty="0" smtClean="0">
              <a:ln w="10541" cmpd="sng">
                <a:solidFill>
                  <a:schemeClr val="tx1"/>
                </a:solidFill>
                <a:prstDash val="solid"/>
              </a:ln>
              <a:solidFill>
                <a:srgbClr val="3333FF"/>
              </a:solidFill>
            </a:endParaRPr>
          </a:p>
          <a:p>
            <a:pPr>
              <a:lnSpc>
                <a:spcPct val="150000"/>
              </a:lnSpc>
            </a:pPr>
            <a:r>
              <a:rPr lang="en-US" sz="2000" dirty="0" smtClean="0">
                <a:ln w="10541" cmpd="sng">
                  <a:solidFill>
                    <a:schemeClr val="tx1"/>
                  </a:solidFill>
                  <a:prstDash val="solid"/>
                </a:ln>
                <a:solidFill>
                  <a:srgbClr val="3333FF"/>
                </a:solidFill>
              </a:rPr>
              <a:t>                                            </a:t>
            </a:r>
            <a:r>
              <a:rPr lang="en-US" sz="2000" dirty="0" err="1" smtClean="0">
                <a:ln w="10541" cmpd="sng">
                  <a:solidFill>
                    <a:schemeClr val="tx1"/>
                  </a:solidFill>
                  <a:prstDash val="solid"/>
                </a:ln>
                <a:solidFill>
                  <a:srgbClr val="3333FF"/>
                </a:solidFill>
              </a:rPr>
              <a:t>Mysabedara</a:t>
            </a:r>
            <a:r>
              <a:rPr lang="en-US" sz="2000" dirty="0" smtClean="0">
                <a:ln w="10541" cmpd="sng">
                  <a:solidFill>
                    <a:schemeClr val="tx1"/>
                  </a:solidFill>
                  <a:prstDash val="solid"/>
                </a:ln>
                <a:solidFill>
                  <a:srgbClr val="3333FF"/>
                </a:solidFill>
              </a:rPr>
              <a:t> </a:t>
            </a:r>
            <a:r>
              <a:rPr lang="en-US" sz="2000" dirty="0" err="1" smtClean="0">
                <a:ln w="10541" cmpd="sng">
                  <a:solidFill>
                    <a:schemeClr val="tx1"/>
                  </a:solidFill>
                  <a:prstDash val="solid"/>
                </a:ln>
                <a:solidFill>
                  <a:srgbClr val="3333FF"/>
                </a:solidFill>
              </a:rPr>
              <a:t>Kattemanegala</a:t>
            </a:r>
            <a:r>
              <a:rPr lang="en-US" sz="2000" dirty="0" smtClean="0">
                <a:ln w="10541" cmpd="sng">
                  <a:solidFill>
                    <a:schemeClr val="tx1"/>
                  </a:solidFill>
                  <a:prstDash val="solid"/>
                </a:ln>
                <a:solidFill>
                  <a:srgbClr val="3333FF"/>
                </a:solidFill>
              </a:rPr>
              <a:t> </a:t>
            </a:r>
            <a:r>
              <a:rPr lang="en-US" sz="2000" dirty="0" err="1" smtClean="0">
                <a:ln w="10541" cmpd="sng">
                  <a:solidFill>
                    <a:schemeClr val="tx1"/>
                  </a:solidFill>
                  <a:prstDash val="solid"/>
                </a:ln>
                <a:solidFill>
                  <a:srgbClr val="3333FF"/>
                </a:solidFill>
              </a:rPr>
              <a:t>Samsukrthika</a:t>
            </a:r>
            <a:r>
              <a:rPr lang="en-US" sz="2000" dirty="0" smtClean="0">
                <a:ln w="10541" cmpd="sng">
                  <a:solidFill>
                    <a:schemeClr val="tx1"/>
                  </a:solidFill>
                  <a:prstDash val="solid"/>
                </a:ln>
                <a:solidFill>
                  <a:srgbClr val="3333FF"/>
                </a:solidFill>
              </a:rPr>
              <a:t> </a:t>
            </a:r>
          </a:p>
          <a:p>
            <a:pPr>
              <a:lnSpc>
                <a:spcPct val="150000"/>
              </a:lnSpc>
            </a:pPr>
            <a:r>
              <a:rPr lang="en-US" sz="2000" dirty="0" smtClean="0">
                <a:ln w="10541" cmpd="sng">
                  <a:solidFill>
                    <a:schemeClr val="tx1"/>
                  </a:solidFill>
                  <a:prstDash val="solid"/>
                </a:ln>
                <a:solidFill>
                  <a:srgbClr val="3333FF"/>
                </a:solidFill>
              </a:rPr>
              <a:t>                                             </a:t>
            </a:r>
            <a:r>
              <a:rPr lang="en-US" sz="2000" dirty="0" err="1" smtClean="0">
                <a:ln w="10541" cmpd="sng">
                  <a:solidFill>
                    <a:schemeClr val="tx1"/>
                  </a:solidFill>
                  <a:prstDash val="solid"/>
                </a:ln>
                <a:solidFill>
                  <a:srgbClr val="3333FF"/>
                </a:solidFill>
              </a:rPr>
              <a:t>Adyana</a:t>
            </a:r>
            <a:endParaRPr lang="en-US" sz="2000" dirty="0" smtClean="0">
              <a:ln w="10541" cmpd="sng">
                <a:solidFill>
                  <a:schemeClr val="tx1"/>
                </a:solidFill>
                <a:prstDash val="solid"/>
              </a:ln>
              <a:solidFill>
                <a:srgbClr val="3333FF"/>
              </a:solidFill>
            </a:endParaRPr>
          </a:p>
          <a:p>
            <a:pPr>
              <a:lnSpc>
                <a:spcPct val="150000"/>
              </a:lnSpc>
            </a:pPr>
            <a:endParaRPr lang="en-US" sz="2000" dirty="0" smtClean="0">
              <a:ln w="10541" cmpd="sng">
                <a:solidFill>
                  <a:schemeClr val="tx1"/>
                </a:solidFill>
                <a:prstDash val="solid"/>
              </a:ln>
              <a:solidFill>
                <a:schemeClr val="accent6">
                  <a:lumMod val="75000"/>
                </a:schemeClr>
              </a:solidFill>
            </a:endParaRPr>
          </a:p>
        </p:txBody>
      </p:sp>
      <p:pic>
        <p:nvPicPr>
          <p:cNvPr id="6" name="Picture 5" descr="C:\Users\Client\Desktop\2020-21 FOLDERS\JKM\logo folder\arg college logo .jpg"/>
          <p:cNvPicPr/>
          <p:nvPr/>
        </p:nvPicPr>
        <p:blipFill>
          <a:blip r:embed="rId2"/>
          <a:srcRect/>
          <a:stretch>
            <a:fillRect/>
          </a:stretch>
        </p:blipFill>
        <p:spPr bwMode="auto">
          <a:xfrm>
            <a:off x="0" y="304800"/>
            <a:ext cx="914400" cy="9144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3)">
                                      <p:cBhvr>
                                        <p:cTn id="7" dur="2000"/>
                                        <p:tgtEl>
                                          <p:spTgt spid="3"/>
                                        </p:tgtEl>
                                      </p:cBhvr>
                                    </p:animEffect>
                                  </p:childTnLst>
                                </p:cTn>
                              </p:par>
                              <p:par>
                                <p:cTn id="8" presetID="21" presetClass="entr" presetSubtype="3"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3)">
                                      <p:cBhvr>
                                        <p:cTn id="10" dur="2000"/>
                                        <p:tgtEl>
                                          <p:spTgt spid="2"/>
                                        </p:tgtEl>
                                      </p:cBhvr>
                                    </p:animEffect>
                                  </p:childTnLst>
                                </p:cTn>
                              </p:par>
                              <p:par>
                                <p:cTn id="11" presetID="21" presetClass="entr" presetSubtype="3"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3)">
                                      <p:cBhvr>
                                        <p:cTn id="13" dur="2000"/>
                                        <p:tgtEl>
                                          <p:spTgt spid="4"/>
                                        </p:tgtEl>
                                      </p:cBhvr>
                                    </p:animEffect>
                                  </p:childTnLst>
                                </p:cTn>
                              </p:par>
                              <p:par>
                                <p:cTn id="14" presetID="21" presetClass="entr" presetSubtype="3"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3)">
                                      <p:cBhvr>
                                        <p:cTn id="16" dur="2000"/>
                                        <p:tgtEl>
                                          <p:spTgt spid="5"/>
                                        </p:tgtEl>
                                      </p:cBhvr>
                                    </p:animEffect>
                                  </p:childTnLst>
                                </p:cTn>
                              </p:par>
                              <p:par>
                                <p:cTn id="17" presetID="21" presetClass="entr" presetSubtype="3"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3)">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800"/>
            <a:ext cx="7543800" cy="4801314"/>
          </a:xfrm>
          <a:prstGeom prst="rect">
            <a:avLst/>
          </a:prstGeom>
        </p:spPr>
        <p:txBody>
          <a:bodyPr wrap="square">
            <a:spAutoFit/>
          </a:bodyPr>
          <a:lstStyle/>
          <a:p>
            <a:pPr>
              <a:lnSpc>
                <a:spcPct val="150000"/>
              </a:lnSpc>
            </a:pPr>
            <a:r>
              <a:rPr lang="en-US" dirty="0" smtClean="0"/>
              <a:t> </a:t>
            </a:r>
            <a:r>
              <a:rPr lang="en-US" sz="2000" dirty="0" smtClean="0">
                <a:ln w="10541" cmpd="sng">
                  <a:solidFill>
                    <a:schemeClr val="accent1">
                      <a:shade val="88000"/>
                      <a:satMod val="110000"/>
                    </a:schemeClr>
                  </a:solidFill>
                  <a:prstDash val="solid"/>
                </a:ln>
                <a:solidFill>
                  <a:schemeClr val="accent6">
                    <a:lumMod val="75000"/>
                  </a:schemeClr>
                </a:solidFill>
              </a:rPr>
              <a:t>III No of paper presented</a:t>
            </a:r>
          </a:p>
          <a:p>
            <a:pPr>
              <a:lnSpc>
                <a:spcPct val="150000"/>
              </a:lnSpc>
            </a:pPr>
            <a:r>
              <a:rPr lang="en-US" b="1" dirty="0" smtClean="0">
                <a:solidFill>
                  <a:srgbClr val="C00000"/>
                </a:solidFill>
              </a:rPr>
              <a:t>           state level seminar                :   10</a:t>
            </a:r>
          </a:p>
          <a:p>
            <a:pPr>
              <a:lnSpc>
                <a:spcPct val="150000"/>
              </a:lnSpc>
            </a:pPr>
            <a:endParaRPr lang="en-US" dirty="0" smtClean="0"/>
          </a:p>
          <a:p>
            <a:pPr>
              <a:lnSpc>
                <a:spcPct val="150000"/>
              </a:lnSpc>
            </a:pPr>
            <a:r>
              <a:rPr lang="en-US" sz="2000" dirty="0" smtClean="0">
                <a:ln w="10541" cmpd="sng">
                  <a:solidFill>
                    <a:schemeClr val="accent1">
                      <a:shade val="88000"/>
                      <a:satMod val="110000"/>
                    </a:schemeClr>
                  </a:solidFill>
                  <a:prstDash val="solid"/>
                </a:ln>
                <a:solidFill>
                  <a:schemeClr val="accent6">
                    <a:lumMod val="75000"/>
                  </a:schemeClr>
                </a:solidFill>
              </a:rPr>
              <a:t>IV No of Seminar, conferences, workshops etc attended .</a:t>
            </a:r>
          </a:p>
          <a:p>
            <a:pPr>
              <a:lnSpc>
                <a:spcPct val="150000"/>
              </a:lnSpc>
            </a:pPr>
            <a:r>
              <a:rPr lang="en-US" b="1" dirty="0" smtClean="0">
                <a:solidFill>
                  <a:srgbClr val="C00000"/>
                </a:solidFill>
              </a:rPr>
              <a:t>          1) National level Seminars      :   08</a:t>
            </a:r>
          </a:p>
          <a:p>
            <a:pPr marL="342900" indent="-342900">
              <a:lnSpc>
                <a:spcPct val="150000"/>
              </a:lnSpc>
            </a:pPr>
            <a:r>
              <a:rPr lang="en-US" b="1" dirty="0" smtClean="0">
                <a:solidFill>
                  <a:srgbClr val="C00000"/>
                </a:solidFill>
              </a:rPr>
              <a:t>          2) state level Seminars           :   04</a:t>
            </a:r>
          </a:p>
          <a:p>
            <a:pPr marL="342900" indent="-342900">
              <a:lnSpc>
                <a:spcPct val="150000"/>
              </a:lnSpc>
            </a:pPr>
            <a:r>
              <a:rPr lang="en-US" b="1" dirty="0" smtClean="0">
                <a:solidFill>
                  <a:srgbClr val="C00000"/>
                </a:solidFill>
              </a:rPr>
              <a:t>          3) conferences/Workshops      :   09</a:t>
            </a:r>
          </a:p>
          <a:p>
            <a:pPr marL="342900" indent="-342900">
              <a:lnSpc>
                <a:spcPct val="150000"/>
              </a:lnSpc>
              <a:buFont typeface="Wingdings" pitchFamily="2" charset="2"/>
              <a:buChar char="v"/>
            </a:pPr>
            <a:r>
              <a:rPr lang="en-US" dirty="0" smtClean="0">
                <a:solidFill>
                  <a:srgbClr val="002060"/>
                </a:solidFill>
              </a:rPr>
              <a:t>Cultural activates : Guide and train up the students to participate in various cultural activates  conducted in the college and in the compactions conducted by the other college of university</a:t>
            </a:r>
          </a:p>
          <a:p>
            <a:pPr indent="-342900">
              <a:lnSpc>
                <a:spcPct val="150000"/>
              </a:lnSpc>
              <a:buFont typeface="Wingdings" pitchFamily="2" charset="2"/>
              <a:buChar char="v"/>
            </a:pPr>
            <a:r>
              <a:rPr lang="en-US" sz="2000" dirty="0" smtClean="0">
                <a:ln w="10541" cmpd="sng">
                  <a:solidFill>
                    <a:schemeClr val="accent1">
                      <a:shade val="88000"/>
                      <a:satMod val="110000"/>
                    </a:schemeClr>
                  </a:solidFill>
                  <a:prstDash val="solid"/>
                </a:ln>
                <a:solidFill>
                  <a:schemeClr val="accent6">
                    <a:lumMod val="75000"/>
                  </a:schemeClr>
                </a:solidFill>
              </a:rPr>
              <a:t> working as asst. </a:t>
            </a:r>
            <a:r>
              <a:rPr lang="en-US" sz="2000" dirty="0" err="1" smtClean="0">
                <a:ln w="10541" cmpd="sng">
                  <a:solidFill>
                    <a:schemeClr val="accent1">
                      <a:shade val="88000"/>
                      <a:satMod val="110000"/>
                    </a:schemeClr>
                  </a:solidFill>
                  <a:prstDash val="solid"/>
                </a:ln>
                <a:solidFill>
                  <a:schemeClr val="accent6">
                    <a:lumMod val="75000"/>
                  </a:schemeClr>
                </a:solidFill>
              </a:rPr>
              <a:t>exainer</a:t>
            </a:r>
            <a:r>
              <a:rPr lang="en-US" sz="2000" dirty="0" smtClean="0">
                <a:ln w="10541" cmpd="sng">
                  <a:solidFill>
                    <a:schemeClr val="accent1">
                      <a:shade val="88000"/>
                      <a:satMod val="110000"/>
                    </a:schemeClr>
                  </a:solidFill>
                  <a:prstDash val="solid"/>
                </a:ln>
                <a:solidFill>
                  <a:schemeClr val="accent6">
                    <a:lumMod val="75000"/>
                  </a:schemeClr>
                </a:solidFill>
              </a:rPr>
              <a:t> </a:t>
            </a:r>
            <a:r>
              <a:rPr lang="en-US" sz="2000" dirty="0" err="1" smtClean="0">
                <a:ln w="10541" cmpd="sng">
                  <a:solidFill>
                    <a:schemeClr val="accent1">
                      <a:shade val="88000"/>
                      <a:satMod val="110000"/>
                    </a:schemeClr>
                  </a:solidFill>
                  <a:prstDash val="solid"/>
                </a:ln>
                <a:solidFill>
                  <a:schemeClr val="accent6">
                    <a:lumMod val="75000"/>
                  </a:schemeClr>
                </a:solidFill>
              </a:rPr>
              <a:t>fotr</a:t>
            </a:r>
            <a:r>
              <a:rPr lang="en-US" sz="2000" dirty="0" smtClean="0">
                <a:ln w="10541" cmpd="sng">
                  <a:solidFill>
                    <a:schemeClr val="accent1">
                      <a:shade val="88000"/>
                      <a:satMod val="110000"/>
                    </a:schemeClr>
                  </a:solidFill>
                  <a:prstDash val="solid"/>
                </a:ln>
                <a:solidFill>
                  <a:schemeClr val="accent6">
                    <a:lumMod val="75000"/>
                  </a:schemeClr>
                </a:solidFill>
              </a:rPr>
              <a:t> UG Exams</a:t>
            </a:r>
          </a:p>
        </p:txBody>
      </p:sp>
      <p:pic>
        <p:nvPicPr>
          <p:cNvPr id="3" name="Picture 2" descr="C:\Users\Client\Desktop\2020-21 FOLDERS\JKM\logo folder\arg college logo .jpg"/>
          <p:cNvPicPr/>
          <p:nvPr/>
        </p:nvPicPr>
        <p:blipFill>
          <a:blip r:embed="rId2"/>
          <a:srcRect/>
          <a:stretch>
            <a:fillRect/>
          </a:stretch>
        </p:blipFill>
        <p:spPr bwMode="auto">
          <a:xfrm>
            <a:off x="0" y="304800"/>
            <a:ext cx="914400" cy="9144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3)">
                                      <p:cBhvr>
                                        <p:cTn id="7" dur="2000"/>
                                        <p:tgtEl>
                                          <p:spTgt spid="2"/>
                                        </p:tgtEl>
                                      </p:cBhvr>
                                    </p:animEffect>
                                  </p:childTnLst>
                                </p:cTn>
                              </p:par>
                              <p:par>
                                <p:cTn id="8" presetID="21" presetClass="entr" presetSubtype="3"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3)">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8077200" cy="716280"/>
          </a:xfrm>
        </p:spPr>
        <p:txBody>
          <a:bodyPr>
            <a:noAutofit/>
          </a:bodyPr>
          <a:lstStyle/>
          <a:p>
            <a:pPr algn="ctr"/>
            <a:r>
              <a:rPr lang="en-US" sz="2400" dirty="0" smtClean="0">
                <a:solidFill>
                  <a:schemeClr val="accent5">
                    <a:lumMod val="60000"/>
                    <a:lumOff val="40000"/>
                  </a:schemeClr>
                </a:solidFill>
              </a:rPr>
              <a:t>15.INFRASTRUCTURE AND LEARNING RESOURCES</a:t>
            </a:r>
            <a:endParaRPr lang="en-US" sz="2400" dirty="0">
              <a:solidFill>
                <a:schemeClr val="accent5">
                  <a:lumMod val="60000"/>
                  <a:lumOff val="40000"/>
                </a:schemeClr>
              </a:solidFill>
            </a:endParaRPr>
          </a:p>
        </p:txBody>
      </p:sp>
      <p:sp>
        <p:nvSpPr>
          <p:cNvPr id="3" name="Rounded Rectangle 2"/>
          <p:cNvSpPr/>
          <p:nvPr/>
        </p:nvSpPr>
        <p:spPr>
          <a:xfrm>
            <a:off x="2209800" y="762000"/>
            <a:ext cx="5638800" cy="7620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dirty="0" smtClean="0"/>
              <a:t>Library Books and Journals</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1905207430"/>
              </p:ext>
            </p:extLst>
          </p:nvPr>
        </p:nvGraphicFramePr>
        <p:xfrm>
          <a:off x="1752600" y="1752600"/>
          <a:ext cx="6858000" cy="1808356"/>
        </p:xfrm>
        <a:graphic>
          <a:graphicData uri="http://schemas.openxmlformats.org/drawingml/2006/table">
            <a:tbl>
              <a:tblPr firstRow="1" bandRow="1">
                <a:tableStyleId>{5C22544A-7EE6-4342-B048-85BDC9FD1C3A}</a:tableStyleId>
              </a:tblPr>
              <a:tblGrid>
                <a:gridCol w="4495800"/>
                <a:gridCol w="1295400"/>
                <a:gridCol w="1066800"/>
              </a:tblGrid>
              <a:tr h="381000">
                <a:tc>
                  <a:txBody>
                    <a:bodyPr/>
                    <a:lstStyle/>
                    <a:p>
                      <a:r>
                        <a:rPr lang="en-US" dirty="0" smtClean="0"/>
                        <a:t>Books</a:t>
                      </a:r>
                      <a:endParaRPr lang="en-US" dirty="0"/>
                    </a:p>
                  </a:txBody>
                  <a:tcPr/>
                </a:tc>
                <a:tc>
                  <a:txBody>
                    <a:bodyPr/>
                    <a:lstStyle/>
                    <a:p>
                      <a:r>
                        <a:rPr lang="en-US" dirty="0" smtClean="0"/>
                        <a:t>Numbers </a:t>
                      </a:r>
                      <a:endParaRPr lang="en-US" dirty="0"/>
                    </a:p>
                  </a:txBody>
                  <a:tcPr/>
                </a:tc>
                <a:tc>
                  <a:txBody>
                    <a:bodyPr/>
                    <a:lstStyle/>
                    <a:p>
                      <a:r>
                        <a:rPr lang="en-US" dirty="0" smtClean="0"/>
                        <a:t>    %</a:t>
                      </a:r>
                      <a:endParaRPr lang="en-US" dirty="0"/>
                    </a:p>
                  </a:txBody>
                  <a:tcPr/>
                </a:tc>
              </a:tr>
              <a:tr h="512956">
                <a:tc>
                  <a:txBody>
                    <a:bodyPr/>
                    <a:lstStyle/>
                    <a:p>
                      <a:r>
                        <a:rPr lang="en-US" dirty="0" smtClean="0"/>
                        <a:t>Total</a:t>
                      </a:r>
                      <a:r>
                        <a:rPr lang="en-US" baseline="0" dirty="0" smtClean="0"/>
                        <a:t> Numbers of Books in College library</a:t>
                      </a:r>
                      <a:endParaRPr lang="en-US" dirty="0"/>
                    </a:p>
                  </a:txBody>
                  <a:tcPr/>
                </a:tc>
                <a:tc>
                  <a:txBody>
                    <a:bodyPr/>
                    <a:lstStyle/>
                    <a:p>
                      <a:r>
                        <a:rPr lang="en-US" dirty="0" smtClean="0"/>
                        <a:t>47710</a:t>
                      </a:r>
                      <a:endParaRPr lang="en-US" dirty="0"/>
                    </a:p>
                  </a:txBody>
                  <a:tcPr/>
                </a:tc>
                <a:tc>
                  <a:txBody>
                    <a:bodyPr/>
                    <a:lstStyle/>
                    <a:p>
                      <a:endParaRPr lang="en-US"/>
                    </a:p>
                  </a:txBody>
                  <a:tcPr/>
                </a:tc>
              </a:tr>
              <a:tr h="8028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Total</a:t>
                      </a:r>
                      <a:r>
                        <a:rPr lang="en-US" baseline="0" dirty="0" smtClean="0"/>
                        <a:t> Numbers of Kannada Books in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College library</a:t>
                      </a:r>
                      <a:endParaRPr lang="en-US" dirty="0" smtClean="0"/>
                    </a:p>
                    <a:p>
                      <a:endParaRPr lang="en-US" dirty="0"/>
                    </a:p>
                  </a:txBody>
                  <a:tcPr/>
                </a:tc>
                <a:tc>
                  <a:txBody>
                    <a:bodyPr/>
                    <a:lstStyle/>
                    <a:p>
                      <a:r>
                        <a:rPr lang="en-US" dirty="0" smtClean="0"/>
                        <a:t>8239</a:t>
                      </a:r>
                    </a:p>
                    <a:p>
                      <a:endParaRPr lang="en-US" dirty="0" smtClean="0"/>
                    </a:p>
                  </a:txBody>
                  <a:tcPr/>
                </a:tc>
                <a:tc>
                  <a:txBody>
                    <a:bodyPr/>
                    <a:lstStyle/>
                    <a:p>
                      <a:endParaRPr lang="en-US" dirty="0"/>
                    </a:p>
                  </a:txBody>
                  <a:tcPr/>
                </a:tc>
              </a:tr>
            </a:tbl>
          </a:graphicData>
        </a:graphic>
      </p:graphicFrame>
      <p:pic>
        <p:nvPicPr>
          <p:cNvPr id="6" name="Picture 5" descr="C:\Users\Client\Desktop\2020-21 FOLDERS\JKM\logo folder\arg college logo .jpg"/>
          <p:cNvPicPr/>
          <p:nvPr/>
        </p:nvPicPr>
        <p:blipFill>
          <a:blip r:embed="rId2"/>
          <a:srcRect/>
          <a:stretch>
            <a:fillRect/>
          </a:stretch>
        </p:blipFill>
        <p:spPr bwMode="auto">
          <a:xfrm>
            <a:off x="0" y="304800"/>
            <a:ext cx="914400" cy="914400"/>
          </a:xfrm>
          <a:prstGeom prst="rect">
            <a:avLst/>
          </a:prstGeom>
          <a:noFill/>
          <a:ln w="9525">
            <a:noFill/>
            <a:miter lim="800000"/>
            <a:headEnd/>
            <a:tailEnd/>
          </a:ln>
        </p:spPr>
      </p:pic>
      <p:sp>
        <p:nvSpPr>
          <p:cNvPr id="14" name="Rectangle 13"/>
          <p:cNvSpPr/>
          <p:nvPr/>
        </p:nvSpPr>
        <p:spPr>
          <a:xfrm>
            <a:off x="2133600" y="4114800"/>
            <a:ext cx="5295900" cy="1524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Arau</a:t>
            </a:r>
            <a:r>
              <a:rPr lang="en-US" b="1" dirty="0" smtClean="0">
                <a:latin typeface="Arial Unicode MS" pitchFamily="34" charset="-128"/>
                <a:ea typeface="Arial Unicode MS" pitchFamily="34" charset="-128"/>
                <a:cs typeface="Arial Unicode MS" pitchFamily="34" charset="-128"/>
              </a:rPr>
              <a:t> </a:t>
            </a:r>
            <a:r>
              <a:rPr lang="en-US" b="1" dirty="0" err="1">
                <a:latin typeface="Arial Unicode MS" pitchFamily="34" charset="-128"/>
                <a:ea typeface="Arial Unicode MS" pitchFamily="34" charset="-128"/>
                <a:cs typeface="Arial Unicode MS" pitchFamily="34" charset="-128"/>
              </a:rPr>
              <a:t>Kurau</a:t>
            </a:r>
            <a:r>
              <a:rPr lang="en-US" b="1" dirty="0">
                <a:latin typeface="Arial Unicode MS" pitchFamily="34" charset="-128"/>
                <a:ea typeface="Arial Unicode MS" pitchFamily="34" charset="-128"/>
                <a:cs typeface="Arial Unicode MS" pitchFamily="34" charset="-128"/>
              </a:rPr>
              <a:t> </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Janapada</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Hosathu</a:t>
            </a:r>
            <a:r>
              <a:rPr lang="en-US" b="1" dirty="0" smtClean="0">
                <a:latin typeface="Arial Unicode MS" pitchFamily="34" charset="-128"/>
                <a:ea typeface="Arial Unicode MS" pitchFamily="34" charset="-128"/>
                <a:cs typeface="Arial Unicode MS" pitchFamily="34" charset="-128"/>
              </a:rPr>
              <a:t>,</a:t>
            </a:r>
          </a:p>
          <a:p>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Spardavejetha</a:t>
            </a:r>
            <a:r>
              <a:rPr lang="en-US" b="1" dirty="0">
                <a:latin typeface="Arial Unicode MS" pitchFamily="34" charset="-128"/>
                <a:ea typeface="Arial Unicode MS" pitchFamily="34" charset="-128"/>
                <a:cs typeface="Arial Unicode MS" pitchFamily="34" charset="-128"/>
              </a:rPr>
              <a:t>.</a:t>
            </a:r>
            <a:r>
              <a:rPr lang="en-US" b="1" dirty="0" smtClean="0">
                <a:latin typeface="Arial Unicode MS" pitchFamily="34" charset="-128"/>
                <a:ea typeface="Arial Unicode MS" pitchFamily="34" charset="-128"/>
                <a:cs typeface="Arial Unicode MS" pitchFamily="34" charset="-128"/>
              </a:rPr>
              <a:t>    </a:t>
            </a:r>
            <a:endParaRPr lang="en-US" b="1"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Autofit/>
          </a:bodyPr>
          <a:lstStyle/>
          <a:p>
            <a:pPr algn="ctr"/>
            <a:r>
              <a:rPr lang="en-US" sz="2400" b="1" dirty="0" smtClean="0">
                <a:effectLst/>
              </a:rPr>
              <a:t>         </a:t>
            </a:r>
            <a:r>
              <a:rPr lang="en-US" sz="2400" b="1" i="1" dirty="0" smtClean="0">
                <a:solidFill>
                  <a:srgbClr val="0070C0"/>
                </a:solidFill>
                <a:effectLst/>
              </a:rPr>
              <a:t>16. PLAN OF ACTION OF THE DEPARTMENT FOR THE NEXT FIVE YEARS</a:t>
            </a:r>
            <a:br>
              <a:rPr lang="en-US" sz="2400" b="1" i="1" dirty="0" smtClean="0">
                <a:solidFill>
                  <a:srgbClr val="0070C0"/>
                </a:solidFill>
                <a:effectLst/>
              </a:rPr>
            </a:br>
            <a:endParaRPr lang="en-US" sz="2400" b="1" i="1" dirty="0">
              <a:solidFill>
                <a:srgbClr val="0070C0"/>
              </a:solidFill>
              <a:effectLst/>
            </a:endParaRPr>
          </a:p>
        </p:txBody>
      </p:sp>
      <p:sp>
        <p:nvSpPr>
          <p:cNvPr id="1025" name="Rectangle 1"/>
          <p:cNvSpPr>
            <a:spLocks noChangeArrowheads="1"/>
          </p:cNvSpPr>
          <p:nvPr/>
        </p:nvSpPr>
        <p:spPr bwMode="auto">
          <a:xfrm>
            <a:off x="990600" y="1179493"/>
            <a:ext cx="78486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1600" b="1" i="0" u="none" strike="noStrike" cap="none" normalizeH="0" baseline="0" dirty="0" smtClean="0">
                <a:ln>
                  <a:noFill/>
                </a:ln>
                <a:solidFill>
                  <a:srgbClr val="006600"/>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006600"/>
                </a:solidFill>
                <a:effectLst/>
                <a:latin typeface="Calibri" pitchFamily="34" charset="0"/>
                <a:ea typeface="Times New Roman" pitchFamily="18" charset="0"/>
                <a:cs typeface="Times New Roman" pitchFamily="18" charset="0"/>
              </a:rPr>
              <a:t>Kannada being the mother tongue of the students does not restrict to the   teaching learning the text but also it helps the Students to develop the critical approach, research activities and to develop modern approach. The aims to provide the suitable stage to the students to fulfill the above said quantities of the language.</a:t>
            </a:r>
            <a:endParaRPr kumimoji="0" lang="en-US" sz="2000" b="1" i="0" u="none" strike="noStrike" cap="none" normalizeH="0" baseline="0" dirty="0" smtClean="0">
              <a:ln>
                <a:noFill/>
              </a:ln>
              <a:solidFill>
                <a:srgbClr val="006600"/>
              </a:solidFill>
              <a:effectLst/>
              <a:latin typeface="Arial" pitchFamily="34" charset="0"/>
            </a:endParaRPr>
          </a:p>
        </p:txBody>
      </p:sp>
      <p:cxnSp>
        <p:nvCxnSpPr>
          <p:cNvPr id="5" name="Straight Connector 4"/>
          <p:cNvCxnSpPr/>
          <p:nvPr/>
        </p:nvCxnSpPr>
        <p:spPr>
          <a:xfrm flipV="1">
            <a:off x="990600" y="990600"/>
            <a:ext cx="81534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026" name="Rectangle 2"/>
          <p:cNvSpPr>
            <a:spLocks noChangeArrowheads="1"/>
          </p:cNvSpPr>
          <p:nvPr/>
        </p:nvSpPr>
        <p:spPr bwMode="auto">
          <a:xfrm>
            <a:off x="1066800" y="2819400"/>
            <a:ext cx="7924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lang="en-US" b="1" dirty="0" smtClean="0">
                <a:solidFill>
                  <a:srgbClr val="7030A0"/>
                </a:solidFill>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The Department aims to approach the students in such a way which helps them decide on the field to be chosen. It aims to helps the students to develop a positive approach towards kannada language and literature and to in calcite the knowledge of our culture and heritage</a:t>
            </a:r>
            <a:r>
              <a:rPr kumimoji="0" lang="en-US" sz="1400" b="0"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a:t>
            </a:r>
            <a:endParaRPr kumimoji="0" lang="en-US" sz="1800" b="0" i="0" u="none" strike="noStrike" cap="none" normalizeH="0" baseline="0" dirty="0" smtClean="0">
              <a:ln>
                <a:noFill/>
              </a:ln>
              <a:solidFill>
                <a:srgbClr val="7030A0"/>
              </a:solidFill>
              <a:effectLst/>
              <a:latin typeface="Arial" pitchFamily="34" charset="0"/>
            </a:endParaRPr>
          </a:p>
        </p:txBody>
      </p:sp>
      <p:sp>
        <p:nvSpPr>
          <p:cNvPr id="1027" name="Rectangle 3"/>
          <p:cNvSpPr>
            <a:spLocks noChangeArrowheads="1"/>
          </p:cNvSpPr>
          <p:nvPr/>
        </p:nvSpPr>
        <p:spPr bwMode="auto">
          <a:xfrm>
            <a:off x="990600" y="4267200"/>
            <a:ext cx="77724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lang="en-US" sz="1400" dirty="0" smtClean="0">
                <a:solidFill>
                  <a:schemeClr val="bg2">
                    <a:lumMod val="25000"/>
                  </a:schemeClr>
                </a:solidFill>
                <a:latin typeface="Calibri" pitchFamily="34" charset="0"/>
                <a:ea typeface="Times New Roman" pitchFamily="18" charset="0"/>
                <a:cs typeface="Times New Roman" pitchFamily="18" charset="0"/>
              </a:rPr>
              <a:t> </a:t>
            </a:r>
            <a:r>
              <a:rPr kumimoji="0" lang="en-US" sz="1400" b="0" i="0" u="none" strike="noStrike" cap="none" normalizeH="0" baseline="0" dirty="0" smtClean="0">
                <a:ln>
                  <a:noFill/>
                </a:ln>
                <a:solidFill>
                  <a:schemeClr val="bg2">
                    <a:lumMod val="25000"/>
                  </a:schemeClr>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chemeClr val="bg2">
                    <a:lumMod val="25000"/>
                  </a:schemeClr>
                </a:solidFill>
                <a:effectLst/>
                <a:latin typeface="Calibri" pitchFamily="34" charset="0"/>
                <a:ea typeface="Times New Roman" pitchFamily="18" charset="0"/>
                <a:cs typeface="Times New Roman" pitchFamily="18" charset="0"/>
              </a:rPr>
              <a:t>In the fast steadying is a fever the education field is changing in a very high speed. In this regard the department works </a:t>
            </a:r>
            <a:r>
              <a:rPr lang="en-US" sz="1000" b="1" dirty="0" smtClean="0">
                <a:solidFill>
                  <a:schemeClr val="bg2">
                    <a:lumMod val="25000"/>
                  </a:schemeClr>
                </a:solidFill>
                <a:latin typeface="Arial" pitchFamily="34" charset="0"/>
                <a:ea typeface="Times New Roman" pitchFamily="18" charset="0"/>
                <a:cs typeface="Times New Roman" pitchFamily="18" charset="0"/>
              </a:rPr>
              <a:t> </a:t>
            </a:r>
            <a:r>
              <a:rPr kumimoji="0" lang="en-US" b="1" i="0" u="none" strike="noStrike" cap="none" normalizeH="0" baseline="0" dirty="0" smtClean="0">
                <a:ln>
                  <a:noFill/>
                </a:ln>
                <a:solidFill>
                  <a:schemeClr val="bg2">
                    <a:lumMod val="25000"/>
                  </a:schemeClr>
                </a:solidFill>
                <a:effectLst/>
                <a:latin typeface="Calibri" pitchFamily="34" charset="0"/>
                <a:ea typeface="Times New Roman" pitchFamily="18" charset="0"/>
                <a:cs typeface="Times New Roman" pitchFamily="18" charset="0"/>
              </a:rPr>
              <a:t>to utilize the best way possible in adopting the new teaching methods.</a:t>
            </a:r>
            <a:endParaRPr kumimoji="0" lang="en-US" sz="1600" b="1" i="0" u="none" strike="noStrike" cap="none" normalizeH="0" baseline="0" dirty="0" smtClean="0">
              <a:ln>
                <a:noFill/>
              </a:ln>
              <a:solidFill>
                <a:schemeClr val="bg2">
                  <a:lumMod val="25000"/>
                </a:schemeClr>
              </a:solidFill>
              <a:effectLst/>
              <a:latin typeface="Arial" pitchFamily="34" charset="0"/>
            </a:endParaRPr>
          </a:p>
        </p:txBody>
      </p:sp>
      <p:sp>
        <p:nvSpPr>
          <p:cNvPr id="1028" name="Rectangle 4"/>
          <p:cNvSpPr>
            <a:spLocks noChangeArrowheads="1"/>
          </p:cNvSpPr>
          <p:nvPr/>
        </p:nvSpPr>
        <p:spPr bwMode="auto">
          <a:xfrm>
            <a:off x="990599" y="5486400"/>
            <a:ext cx="8153401"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Special attention will be paid towards guiding the students by inviting the professor and reader from different colleges  and universities.</a:t>
            </a:r>
            <a:endParaRPr kumimoji="0" lang="en-US" sz="1000" b="1" i="0" u="none" strike="noStrike" cap="none" normalizeH="0" baseline="0" dirty="0" smtClean="0">
              <a:ln>
                <a:noFill/>
              </a:ln>
              <a:solidFill>
                <a:srgbClr val="7030A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pic>
        <p:nvPicPr>
          <p:cNvPr id="9" name="Picture 8" descr="C:\Users\Client\Desktop\2020-21 FOLDERS\JKM\logo folder\arg college logo .jpg"/>
          <p:cNvPicPr/>
          <p:nvPr/>
        </p:nvPicPr>
        <p:blipFill>
          <a:blip r:embed="rId2"/>
          <a:srcRect/>
          <a:stretch>
            <a:fillRect/>
          </a:stretch>
        </p:blipFill>
        <p:spPr bwMode="auto">
          <a:xfrm>
            <a:off x="0" y="152400"/>
            <a:ext cx="990600" cy="8382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025"/>
                                        </p:tgtEl>
                                        <p:attrNameLst>
                                          <p:attrName>style.visibility</p:attrName>
                                        </p:attrNameLst>
                                      </p:cBhvr>
                                      <p:to>
                                        <p:strVal val="visible"/>
                                      </p:to>
                                    </p:set>
                                    <p:animEffect transition="in" filter="diamond(in)">
                                      <p:cBhvr>
                                        <p:cTn id="10" dur="2000"/>
                                        <p:tgtEl>
                                          <p:spTgt spid="1025"/>
                                        </p:tgtEl>
                                      </p:cBhvr>
                                    </p:animEffect>
                                  </p:childTnLst>
                                </p:cTn>
                              </p:par>
                              <p:par>
                                <p:cTn id="11" presetID="8" presetClass="entr" presetSubtype="16"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diamond(in)">
                                      <p:cBhvr>
                                        <p:cTn id="16" dur="2000"/>
                                        <p:tgtEl>
                                          <p:spTgt spid="1026"/>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diamond(in)">
                                      <p:cBhvr>
                                        <p:cTn id="19" dur="2000"/>
                                        <p:tgtEl>
                                          <p:spTgt spid="1027"/>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diamond(in)">
                                      <p:cBhvr>
                                        <p:cTn id="22" dur="2000"/>
                                        <p:tgtEl>
                                          <p:spTgt spid="1028"/>
                                        </p:tgtEl>
                                      </p:cBhvr>
                                    </p:animEffect>
                                  </p:childTnLst>
                                </p:cTn>
                              </p:par>
                              <p:par>
                                <p:cTn id="23" presetID="8"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amond(in)">
                                      <p:cBhvr>
                                        <p:cTn id="2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25" grpId="0"/>
      <p:bldP spid="1026" grpId="0"/>
      <p:bldP spid="1027" grpId="0"/>
      <p:bldP spid="10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990600" y="609600"/>
            <a:ext cx="8153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1600" b="1"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Conduction various cultural programmers and competitions to provide a stage to       present the talents of the students and </a:t>
            </a:r>
            <a:r>
              <a:rPr lang="en-US" sz="1000" b="1" dirty="0" smtClean="0">
                <a:solidFill>
                  <a:srgbClr val="7030A0"/>
                </a:solidFill>
                <a:latin typeface="Arial"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through the department.</a:t>
            </a:r>
            <a:endParaRPr kumimoji="0" lang="en-US" sz="2000" b="1" i="0" u="none" strike="noStrike" cap="none" normalizeH="0" baseline="0" dirty="0" smtClean="0">
              <a:ln>
                <a:noFill/>
              </a:ln>
              <a:solidFill>
                <a:srgbClr val="7030A0"/>
              </a:solidFill>
              <a:effectLst/>
              <a:latin typeface="Arial" pitchFamily="34" charset="0"/>
            </a:endParaRPr>
          </a:p>
        </p:txBody>
      </p:sp>
      <p:sp>
        <p:nvSpPr>
          <p:cNvPr id="46083" name="Rectangle 3"/>
          <p:cNvSpPr>
            <a:spLocks noChangeArrowheads="1"/>
          </p:cNvSpPr>
          <p:nvPr/>
        </p:nvSpPr>
        <p:spPr bwMode="auto">
          <a:xfrm>
            <a:off x="990600" y="1371600"/>
            <a:ext cx="81534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rgbClr val="006600"/>
                </a:solidFill>
                <a:effectLst/>
                <a:latin typeface="Calibri" pitchFamily="34" charset="0"/>
                <a:ea typeface="Times New Roman" pitchFamily="18" charset="0"/>
                <a:cs typeface="Times New Roman" pitchFamily="18" charset="0"/>
              </a:rPr>
              <a:t>   Department will worth towards creating the interest among the students to understand ancient and modern literature and the cultural importance and to fact the world with courage preparing the students to enter the vocational feels.</a:t>
            </a:r>
            <a:endParaRPr kumimoji="0" lang="en-US" sz="2400" b="1" i="0" u="none" strike="noStrike" cap="none" normalizeH="0" baseline="0" dirty="0" smtClean="0">
              <a:ln>
                <a:noFill/>
              </a:ln>
              <a:solidFill>
                <a:srgbClr val="006600"/>
              </a:solidFill>
              <a:effectLst/>
              <a:latin typeface="Arial" pitchFamily="34" charset="0"/>
            </a:endParaRPr>
          </a:p>
        </p:txBody>
      </p:sp>
      <p:sp>
        <p:nvSpPr>
          <p:cNvPr id="46084" name="Rectangle 4"/>
          <p:cNvSpPr>
            <a:spLocks noChangeArrowheads="1"/>
          </p:cNvSpPr>
          <p:nvPr/>
        </p:nvSpPr>
        <p:spPr bwMode="auto">
          <a:xfrm>
            <a:off x="990600" y="2514600"/>
            <a:ext cx="81534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1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Department will worth towards creating the interest among the students to understand ancient and modern literature and the cultural importance and to face the world with courage preparing the students to enter the vocational feels</a:t>
            </a:r>
            <a:r>
              <a:rPr kumimoji="0" lang="en-US" b="0"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a:t>
            </a:r>
            <a:endParaRPr kumimoji="0" lang="en-US" sz="1800" b="0" i="0" u="none" strike="noStrike" cap="none" normalizeH="0" baseline="0" dirty="0" smtClean="0">
              <a:ln>
                <a:noFill/>
              </a:ln>
              <a:solidFill>
                <a:srgbClr val="C00000"/>
              </a:solidFill>
              <a:effectLst/>
              <a:latin typeface="Arial" pitchFamily="34" charset="0"/>
            </a:endParaRPr>
          </a:p>
        </p:txBody>
      </p:sp>
      <p:sp>
        <p:nvSpPr>
          <p:cNvPr id="46085" name="Rectangle 5"/>
          <p:cNvSpPr>
            <a:spLocks noChangeArrowheads="1"/>
          </p:cNvSpPr>
          <p:nvPr/>
        </p:nvSpPr>
        <p:spPr bwMode="auto">
          <a:xfrm>
            <a:off x="990600" y="3581400"/>
            <a:ext cx="81534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1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Department will re-introduce kannada as an optional subject for the B.A students.</a:t>
            </a:r>
            <a:endParaRPr kumimoji="0" lang="en-US" sz="2400" b="1" i="0" u="none" strike="noStrike" cap="none" normalizeH="0" baseline="0" dirty="0" smtClean="0">
              <a:ln>
                <a:noFill/>
              </a:ln>
              <a:solidFill>
                <a:schemeClr val="tx1"/>
              </a:solidFill>
              <a:effectLst/>
              <a:latin typeface="Arial" pitchFamily="34" charset="0"/>
            </a:endParaRPr>
          </a:p>
        </p:txBody>
      </p:sp>
      <p:sp>
        <p:nvSpPr>
          <p:cNvPr id="46086" name="Rectangle 6"/>
          <p:cNvSpPr>
            <a:spLocks noChangeArrowheads="1"/>
          </p:cNvSpPr>
          <p:nvPr/>
        </p:nvSpPr>
        <p:spPr bwMode="auto">
          <a:xfrm>
            <a:off x="990600" y="4191000"/>
            <a:ext cx="8153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With the co-operation of different group and associations the Department will conduct various cultural events and competitions.</a:t>
            </a:r>
            <a:endParaRPr kumimoji="0" lang="en-US" sz="2400" b="1" i="0" u="none" strike="noStrike" cap="none" normalizeH="0" baseline="0" dirty="0" smtClean="0">
              <a:ln>
                <a:noFill/>
              </a:ln>
              <a:solidFill>
                <a:srgbClr val="7030A0"/>
              </a:solidFill>
              <a:effectLst/>
              <a:latin typeface="Arial" pitchFamily="34" charset="0"/>
            </a:endParaRPr>
          </a:p>
        </p:txBody>
      </p:sp>
      <p:sp>
        <p:nvSpPr>
          <p:cNvPr id="46088" name="Rectangle 8"/>
          <p:cNvSpPr>
            <a:spLocks noChangeArrowheads="1"/>
          </p:cNvSpPr>
          <p:nvPr/>
        </p:nvSpPr>
        <p:spPr bwMode="auto">
          <a:xfrm>
            <a:off x="990600" y="4876800"/>
            <a:ext cx="81534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rgbClr val="006600"/>
                </a:solidFill>
                <a:effectLst/>
                <a:latin typeface="Calibri" pitchFamily="34" charset="0"/>
                <a:ea typeface="Times New Roman" pitchFamily="18" charset="0"/>
                <a:cs typeface="Times New Roman" pitchFamily="18" charset="0"/>
              </a:rPr>
              <a:t> The department will take keen interest in strengthening the activities of ‘Kannada </a:t>
            </a:r>
            <a:r>
              <a:rPr kumimoji="0" lang="en-US" b="1" i="0" u="none" strike="noStrike" cap="none" normalizeH="0" baseline="0" dirty="0" err="1" smtClean="0">
                <a:ln>
                  <a:noFill/>
                </a:ln>
                <a:solidFill>
                  <a:srgbClr val="006600"/>
                </a:solidFill>
                <a:effectLst/>
                <a:latin typeface="Calibri" pitchFamily="34" charset="0"/>
                <a:ea typeface="Times New Roman" pitchFamily="18" charset="0"/>
                <a:cs typeface="Times New Roman" pitchFamily="18" charset="0"/>
              </a:rPr>
              <a:t>Sashtya</a:t>
            </a:r>
            <a:r>
              <a:rPr kumimoji="0" lang="en-US" b="1" i="0" u="none" strike="noStrike" cap="none" normalizeH="0" baseline="0" dirty="0" smtClean="0">
                <a:ln>
                  <a:noFill/>
                </a:ln>
                <a:solidFill>
                  <a:srgbClr val="006600"/>
                </a:solidFill>
                <a:effectLst/>
                <a:latin typeface="Calibri" pitchFamily="34" charset="0"/>
                <a:ea typeface="Times New Roman" pitchFamily="18" charset="0"/>
                <a:cs typeface="Times New Roman" pitchFamily="18" charset="0"/>
              </a:rPr>
              <a:t> </a:t>
            </a:r>
            <a:r>
              <a:rPr kumimoji="0" lang="en-US" b="1" i="0" u="none" strike="noStrike" cap="none" normalizeH="0" baseline="0" dirty="0" err="1" smtClean="0">
                <a:ln>
                  <a:noFill/>
                </a:ln>
                <a:solidFill>
                  <a:srgbClr val="006600"/>
                </a:solidFill>
                <a:effectLst/>
                <a:latin typeface="Calibri" pitchFamily="34" charset="0"/>
                <a:ea typeface="Times New Roman" pitchFamily="18" charset="0"/>
                <a:cs typeface="Times New Roman" pitchFamily="18" charset="0"/>
              </a:rPr>
              <a:t>Shangh</a:t>
            </a:r>
            <a:r>
              <a:rPr kumimoji="0" lang="en-US" b="1" i="0" u="none" strike="noStrike" cap="none" normalizeH="0" baseline="0" dirty="0" smtClean="0">
                <a:ln>
                  <a:noFill/>
                </a:ln>
                <a:solidFill>
                  <a:srgbClr val="006600"/>
                </a:solidFill>
                <a:effectLst/>
                <a:latin typeface="Calibri" pitchFamily="34" charset="0"/>
                <a:ea typeface="Times New Roman" pitchFamily="18" charset="0"/>
                <a:cs typeface="Times New Roman" pitchFamily="18" charset="0"/>
              </a:rPr>
              <a:t>’ established on the  college by encouraging the students to write the articles on kannada must to publish them.</a:t>
            </a:r>
            <a:endParaRPr kumimoji="0" lang="en-US" sz="2400" b="1" i="0" u="none" strike="noStrike" cap="none" normalizeH="0" baseline="0" dirty="0" smtClean="0">
              <a:ln>
                <a:noFill/>
              </a:ln>
              <a:solidFill>
                <a:srgbClr val="006600"/>
              </a:solidFill>
              <a:effectLst/>
              <a:latin typeface="Arial" pitchFamily="34" charset="0"/>
            </a:endParaRPr>
          </a:p>
        </p:txBody>
      </p:sp>
      <p:sp>
        <p:nvSpPr>
          <p:cNvPr id="46089" name="Rectangle 9"/>
          <p:cNvSpPr>
            <a:spLocks noChangeArrowheads="1"/>
          </p:cNvSpPr>
          <p:nvPr/>
        </p:nvSpPr>
        <p:spPr bwMode="auto">
          <a:xfrm>
            <a:off x="990600" y="5943600"/>
            <a:ext cx="81534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lang="en-US" b="1" dirty="0" smtClean="0">
                <a:solidFill>
                  <a:srgbClr val="C00000"/>
                </a:solidFill>
                <a:latin typeface="Calibri" pitchFamily="34" charset="0"/>
                <a:ea typeface="Times New Roman" pitchFamily="18" charset="0"/>
                <a:cs typeface="Times New Roman" pitchFamily="18" charset="0"/>
              </a:rPr>
              <a:t> I</a:t>
            </a:r>
            <a:r>
              <a:rPr kumimoji="0" lang="en-US"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dentifying the students who are lagging being in studies the conducting special classes to help them to score   Better marks  </a:t>
            </a:r>
            <a:endParaRPr kumimoji="0" lang="en-US" sz="1000" b="1"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pic>
        <p:nvPicPr>
          <p:cNvPr id="12" name="Picture 11" descr="C:\Users\Client\Desktop\2020-21 FOLDERS\JKM\logo folder\arg college logo .jpg"/>
          <p:cNvPicPr/>
          <p:nvPr/>
        </p:nvPicPr>
        <p:blipFill>
          <a:blip r:embed="rId3"/>
          <a:srcRect/>
          <a:stretch>
            <a:fillRect/>
          </a:stretch>
        </p:blipFill>
        <p:spPr bwMode="auto">
          <a:xfrm>
            <a:off x="0" y="152400"/>
            <a:ext cx="990600" cy="838200"/>
          </a:xfrm>
          <a:prstGeom prst="rect">
            <a:avLst/>
          </a:prstGeom>
          <a:noFill/>
          <a:ln w="9525">
            <a:noFill/>
            <a:miter lim="800000"/>
            <a:headEnd/>
            <a:tailEnd/>
          </a:ln>
        </p:spPr>
      </p:pic>
      <p:sp>
        <p:nvSpPr>
          <p:cNvPr id="13" name="Round Diagonal Corner Rectangle 12"/>
          <p:cNvSpPr/>
          <p:nvPr/>
        </p:nvSpPr>
        <p:spPr>
          <a:xfrm>
            <a:off x="990600" y="0"/>
            <a:ext cx="8153400" cy="152400"/>
          </a:xfrm>
          <a:prstGeom prst="round2Diag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diamond(in)">
                                      <p:cBhvr>
                                        <p:cTn id="7" dur="2000"/>
                                        <p:tgtEl>
                                          <p:spTgt spid="46082"/>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46083"/>
                                        </p:tgtEl>
                                        <p:attrNameLst>
                                          <p:attrName>style.visibility</p:attrName>
                                        </p:attrNameLst>
                                      </p:cBhvr>
                                      <p:to>
                                        <p:strVal val="visible"/>
                                      </p:to>
                                    </p:set>
                                    <p:animEffect transition="in" filter="diamond(in)">
                                      <p:cBhvr>
                                        <p:cTn id="10" dur="2000"/>
                                        <p:tgtEl>
                                          <p:spTgt spid="46083"/>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46084"/>
                                        </p:tgtEl>
                                        <p:attrNameLst>
                                          <p:attrName>style.visibility</p:attrName>
                                        </p:attrNameLst>
                                      </p:cBhvr>
                                      <p:to>
                                        <p:strVal val="visible"/>
                                      </p:to>
                                    </p:set>
                                    <p:animEffect transition="in" filter="diamond(in)">
                                      <p:cBhvr>
                                        <p:cTn id="13" dur="2000"/>
                                        <p:tgtEl>
                                          <p:spTgt spid="46084"/>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46085"/>
                                        </p:tgtEl>
                                        <p:attrNameLst>
                                          <p:attrName>style.visibility</p:attrName>
                                        </p:attrNameLst>
                                      </p:cBhvr>
                                      <p:to>
                                        <p:strVal val="visible"/>
                                      </p:to>
                                    </p:set>
                                    <p:animEffect transition="in" filter="diamond(in)">
                                      <p:cBhvr>
                                        <p:cTn id="16" dur="2000"/>
                                        <p:tgtEl>
                                          <p:spTgt spid="46085"/>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46086"/>
                                        </p:tgtEl>
                                        <p:attrNameLst>
                                          <p:attrName>style.visibility</p:attrName>
                                        </p:attrNameLst>
                                      </p:cBhvr>
                                      <p:to>
                                        <p:strVal val="visible"/>
                                      </p:to>
                                    </p:set>
                                    <p:animEffect transition="in" filter="diamond(in)">
                                      <p:cBhvr>
                                        <p:cTn id="19" dur="2000"/>
                                        <p:tgtEl>
                                          <p:spTgt spid="46086"/>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46088"/>
                                        </p:tgtEl>
                                        <p:attrNameLst>
                                          <p:attrName>style.visibility</p:attrName>
                                        </p:attrNameLst>
                                      </p:cBhvr>
                                      <p:to>
                                        <p:strVal val="visible"/>
                                      </p:to>
                                    </p:set>
                                    <p:animEffect transition="in" filter="diamond(in)">
                                      <p:cBhvr>
                                        <p:cTn id="22" dur="2000"/>
                                        <p:tgtEl>
                                          <p:spTgt spid="46088"/>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46089"/>
                                        </p:tgtEl>
                                        <p:attrNameLst>
                                          <p:attrName>style.visibility</p:attrName>
                                        </p:attrNameLst>
                                      </p:cBhvr>
                                      <p:to>
                                        <p:strVal val="visible"/>
                                      </p:to>
                                    </p:set>
                                    <p:animEffect transition="in" filter="diamond(in)">
                                      <p:cBhvr>
                                        <p:cTn id="25" dur="2000"/>
                                        <p:tgtEl>
                                          <p:spTgt spid="46089"/>
                                        </p:tgtEl>
                                      </p:cBhvr>
                                    </p:animEffect>
                                  </p:childTnLst>
                                </p:cTn>
                              </p:par>
                              <p:par>
                                <p:cTn id="26" presetID="8" presetClass="entr" presetSubtype="16"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amond(in)">
                                      <p:cBhvr>
                                        <p:cTn id="28" dur="2000"/>
                                        <p:tgtEl>
                                          <p:spTgt spid="12"/>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amond(in)">
                                      <p:cBhvr>
                                        <p:cTn id="3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3" grpId="0"/>
      <p:bldP spid="46084" grpId="0"/>
      <p:bldP spid="46085" grpId="0"/>
      <p:bldP spid="46086" grpId="0"/>
      <p:bldP spid="46088" grpId="0"/>
      <p:bldP spid="46089" grpId="0"/>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User\Documents\Rashmi Documents\Dept of kannada\SLP-1.jpeg"/>
          <p:cNvPicPr/>
          <p:nvPr/>
        </p:nvPicPr>
        <p:blipFill>
          <a:blip r:embed="rId2"/>
          <a:srcRect/>
          <a:stretch>
            <a:fillRect/>
          </a:stretch>
        </p:blipFill>
        <p:spPr bwMode="auto">
          <a:xfrm>
            <a:off x="1524000" y="1752600"/>
            <a:ext cx="3467100" cy="2343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Flowchart: Alternate Process 4"/>
          <p:cNvSpPr/>
          <p:nvPr/>
        </p:nvSpPr>
        <p:spPr>
          <a:xfrm>
            <a:off x="1295400" y="381000"/>
            <a:ext cx="7391400" cy="990600"/>
          </a:xfrm>
          <a:prstGeom prst="flowChartAlternateProcess">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solidFill>
                <a:schemeClr val="accent1">
                  <a:lumMod val="40000"/>
                  <a:lumOff val="60000"/>
                </a:schemeClr>
              </a:solidFill>
            </a:endParaRPr>
          </a:p>
        </p:txBody>
      </p:sp>
      <p:sp>
        <p:nvSpPr>
          <p:cNvPr id="2" name="Title 1"/>
          <p:cNvSpPr>
            <a:spLocks noGrp="1"/>
          </p:cNvSpPr>
          <p:nvPr>
            <p:ph type="title"/>
          </p:nvPr>
        </p:nvSpPr>
        <p:spPr/>
        <p:txBody>
          <a:bodyPr>
            <a:normAutofit fontScale="90000"/>
          </a:bodyPr>
          <a:lstStyle/>
          <a:p>
            <a:pPr algn="ctr"/>
            <a:r>
              <a:rPr lang="en-US" sz="4000" b="1" dirty="0" smtClean="0">
                <a:solidFill>
                  <a:srgbClr val="FF0000"/>
                </a:solidFill>
              </a:rPr>
              <a:t>    </a:t>
            </a:r>
            <a:r>
              <a:rPr lang="en-US" sz="3600" b="1" dirty="0" smtClean="0">
                <a:solidFill>
                  <a:srgbClr val="FF0000"/>
                </a:solidFill>
              </a:rPr>
              <a:t>DEPARTMENT  POGRAM PHOTOS</a:t>
            </a:r>
            <a:endParaRPr lang="en-US" sz="3600" dirty="0"/>
          </a:p>
        </p:txBody>
      </p:sp>
      <p:pic>
        <p:nvPicPr>
          <p:cNvPr id="6" name="Picture 5" descr="C:\Users\User\Documents\Rashmi Documents\Dept of kannada\SPL-2.jpeg"/>
          <p:cNvPicPr/>
          <p:nvPr/>
        </p:nvPicPr>
        <p:blipFill>
          <a:blip r:embed="rId3"/>
          <a:srcRect/>
          <a:stretch>
            <a:fillRect/>
          </a:stretch>
        </p:blipFill>
        <p:spPr bwMode="auto">
          <a:xfrm>
            <a:off x="4724400" y="4343400"/>
            <a:ext cx="3409950" cy="2343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5360293" y="2661330"/>
            <a:ext cx="3293850" cy="400110"/>
          </a:xfrm>
          <a:prstGeom prst="rect">
            <a:avLst/>
          </a:prstGeom>
        </p:spPr>
        <p:txBody>
          <a:bodyPr wrap="none">
            <a:spAutoFit/>
          </a:bodyPr>
          <a:lstStyle/>
          <a:p>
            <a:r>
              <a:rPr lang="en-IN" sz="2000" b="1" i="1" dirty="0"/>
              <a:t>Kannada </a:t>
            </a:r>
            <a:r>
              <a:rPr lang="en-IN" sz="2000" b="1" i="1" dirty="0" err="1"/>
              <a:t>Sahitya</a:t>
            </a:r>
            <a:r>
              <a:rPr lang="en-IN" sz="2000" b="1" i="1" dirty="0"/>
              <a:t> </a:t>
            </a:r>
            <a:r>
              <a:rPr lang="en-IN" sz="2000" b="1" i="1" dirty="0" err="1"/>
              <a:t>Parishath</a:t>
            </a:r>
            <a:r>
              <a:rPr lang="en-IN" sz="2000" b="1" i="1" dirty="0"/>
              <a:t> </a:t>
            </a:r>
            <a:endParaRPr lang="en-US" sz="2000" dirty="0"/>
          </a:p>
        </p:txBody>
      </p:sp>
      <p:sp>
        <p:nvSpPr>
          <p:cNvPr id="8" name="Rectangle 7"/>
          <p:cNvSpPr/>
          <p:nvPr/>
        </p:nvSpPr>
        <p:spPr>
          <a:xfrm>
            <a:off x="5514530" y="3061440"/>
            <a:ext cx="2365456" cy="338554"/>
          </a:xfrm>
          <a:prstGeom prst="rect">
            <a:avLst/>
          </a:prstGeom>
        </p:spPr>
        <p:txBody>
          <a:bodyPr wrap="none">
            <a:spAutoFit/>
          </a:bodyPr>
          <a:lstStyle/>
          <a:p>
            <a:r>
              <a:rPr lang="en-IN" sz="1600" b="1" dirty="0" err="1"/>
              <a:t>Datti</a:t>
            </a:r>
            <a:r>
              <a:rPr lang="en-IN" sz="1600" b="1" dirty="0"/>
              <a:t> Lecture -2017-18</a:t>
            </a:r>
            <a:endParaRPr lang="en-US" sz="1600" dirty="0"/>
          </a:p>
        </p:txBody>
      </p:sp>
    </p:spTree>
    <p:extLst>
      <p:ext uri="{BB962C8B-B14F-4D97-AF65-F5344CB8AC3E}">
        <p14:creationId xmlns:p14="http://schemas.microsoft.com/office/powerpoint/2010/main" val="1297523047"/>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plus(in)">
                                      <p:cBhvr>
                                        <p:cTn id="10" dur="2000"/>
                                        <p:tgtEl>
                                          <p:spTgt spid="5"/>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plus(in)">
                                      <p:cBhvr>
                                        <p:cTn id="13" dur="2000"/>
                                        <p:tgtEl>
                                          <p:spTgt spid="2"/>
                                        </p:tgtEl>
                                      </p:cBhvr>
                                    </p:animEffect>
                                  </p:childTnLst>
                                </p:cTn>
                              </p:par>
                              <p:par>
                                <p:cTn id="14" presetID="13" presetClass="entr" presetSubtype="16"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plus(in)">
                                      <p:cBhvr>
                                        <p:cTn id="16" dur="2000"/>
                                        <p:tgtEl>
                                          <p:spTgt spid="6"/>
                                        </p:tgtEl>
                                      </p:cBhvr>
                                    </p:animEffect>
                                  </p:childTnLst>
                                </p:cTn>
                              </p:par>
                              <p:par>
                                <p:cTn id="17" presetID="13"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plus(in)">
                                      <p:cBhvr>
                                        <p:cTn id="19" dur="2000"/>
                                        <p:tgtEl>
                                          <p:spTgt spid="7"/>
                                        </p:tgtEl>
                                      </p:cBhvr>
                                    </p:animEffect>
                                  </p:childTnLst>
                                </p:cTn>
                              </p:par>
                              <p:par>
                                <p:cTn id="20" presetID="1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plus(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User\Documents\Rashmi Documents\JKM Sir Photos\2019-20.3.jpeg"/>
          <p:cNvPicPr/>
          <p:nvPr/>
        </p:nvPicPr>
        <p:blipFill>
          <a:blip r:embed="rId2"/>
          <a:srcRect/>
          <a:stretch>
            <a:fillRect/>
          </a:stretch>
        </p:blipFill>
        <p:spPr bwMode="auto">
          <a:xfrm>
            <a:off x="1352797" y="762000"/>
            <a:ext cx="3733800" cy="2362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C:\Users\User\Documents\Rashmi Documents\JKM Sir Photos\2019-20.1.jpeg"/>
          <p:cNvPicPr/>
          <p:nvPr/>
        </p:nvPicPr>
        <p:blipFill>
          <a:blip r:embed="rId3"/>
          <a:srcRect/>
          <a:stretch>
            <a:fillRect/>
          </a:stretch>
        </p:blipFill>
        <p:spPr bwMode="auto">
          <a:xfrm>
            <a:off x="2286000" y="3810000"/>
            <a:ext cx="5334000" cy="2667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C:\Users\User\Documents\Rashmi Documents\JKM Sir Photos\2019-20.2.jpeg"/>
          <p:cNvPicPr/>
          <p:nvPr/>
        </p:nvPicPr>
        <p:blipFill>
          <a:blip r:embed="rId4"/>
          <a:srcRect/>
          <a:stretch>
            <a:fillRect/>
          </a:stretch>
        </p:blipFill>
        <p:spPr bwMode="auto">
          <a:xfrm>
            <a:off x="5410200" y="762001"/>
            <a:ext cx="3276600" cy="2362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1200527" y="3244334"/>
            <a:ext cx="3996607" cy="369332"/>
          </a:xfrm>
          <a:prstGeom prst="rect">
            <a:avLst/>
          </a:prstGeom>
        </p:spPr>
        <p:txBody>
          <a:bodyPr wrap="none">
            <a:spAutoFit/>
          </a:bodyPr>
          <a:lstStyle/>
          <a:p>
            <a:r>
              <a:rPr lang="en-IN" b="1" dirty="0" err="1">
                <a:solidFill>
                  <a:srgbClr val="7030A0"/>
                </a:solidFill>
              </a:rPr>
              <a:t>Taluku</a:t>
            </a:r>
            <a:r>
              <a:rPr lang="en-IN" b="1" dirty="0">
                <a:solidFill>
                  <a:srgbClr val="7030A0"/>
                </a:solidFill>
              </a:rPr>
              <a:t> Kannada </a:t>
            </a:r>
            <a:r>
              <a:rPr lang="en-IN" b="1" dirty="0" err="1">
                <a:solidFill>
                  <a:srgbClr val="7030A0"/>
                </a:solidFill>
              </a:rPr>
              <a:t>Sahitya</a:t>
            </a:r>
            <a:r>
              <a:rPr lang="en-IN" b="1" dirty="0">
                <a:solidFill>
                  <a:srgbClr val="7030A0"/>
                </a:solidFill>
              </a:rPr>
              <a:t> </a:t>
            </a:r>
            <a:r>
              <a:rPr lang="en-IN" b="1" dirty="0" err="1" smtClean="0">
                <a:solidFill>
                  <a:srgbClr val="7030A0"/>
                </a:solidFill>
              </a:rPr>
              <a:t>Parishath</a:t>
            </a:r>
            <a:r>
              <a:rPr lang="en-IN" b="1" dirty="0" smtClean="0">
                <a:solidFill>
                  <a:srgbClr val="7030A0"/>
                </a:solidFill>
              </a:rPr>
              <a:t> </a:t>
            </a:r>
            <a:r>
              <a:rPr lang="en-IN" b="1" dirty="0" smtClean="0"/>
              <a:t>; </a:t>
            </a:r>
            <a:endParaRPr lang="en-US" dirty="0"/>
          </a:p>
        </p:txBody>
      </p:sp>
      <p:sp>
        <p:nvSpPr>
          <p:cNvPr id="7" name="Rectangle 6"/>
          <p:cNvSpPr/>
          <p:nvPr/>
        </p:nvSpPr>
        <p:spPr>
          <a:xfrm>
            <a:off x="2991824" y="3244334"/>
            <a:ext cx="5276316" cy="369332"/>
          </a:xfrm>
          <a:prstGeom prst="rect">
            <a:avLst/>
          </a:prstGeom>
        </p:spPr>
        <p:txBody>
          <a:bodyPr wrap="none">
            <a:spAutoFit/>
          </a:bodyPr>
          <a:lstStyle/>
          <a:p>
            <a:r>
              <a:rPr lang="en-IN" b="1" i="1" dirty="0" smtClean="0"/>
              <a:t>                                 </a:t>
            </a:r>
            <a:r>
              <a:rPr lang="en-IN" b="1" i="1" dirty="0" smtClean="0">
                <a:solidFill>
                  <a:srgbClr val="7030A0"/>
                </a:solidFill>
              </a:rPr>
              <a:t>Endowment </a:t>
            </a:r>
            <a:r>
              <a:rPr lang="en-IN" b="1" i="1" dirty="0">
                <a:solidFill>
                  <a:srgbClr val="7030A0"/>
                </a:solidFill>
              </a:rPr>
              <a:t>Lecture -2018-19</a:t>
            </a:r>
            <a:endParaRPr lang="en-US" dirty="0">
              <a:solidFill>
                <a:srgbClr val="7030A0"/>
              </a:solidFill>
            </a:endParaRPr>
          </a:p>
        </p:txBody>
      </p:sp>
    </p:spTree>
    <p:extLst>
      <p:ext uri="{BB962C8B-B14F-4D97-AF65-F5344CB8AC3E}">
        <p14:creationId xmlns:p14="http://schemas.microsoft.com/office/powerpoint/2010/main" val="1725621013"/>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RG NSS E DRIVE\26.1 23\IMG_20220815_10092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7637" y="395783"/>
            <a:ext cx="3352800" cy="2438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ARG NSS E DRIVE\26.1 23\IMG_20220815_10082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7790" y="3276600"/>
            <a:ext cx="4267200" cy="2276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D:\ARG NSS E DRIVE\26.1 23\IMG_20220815_09503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5000" y="3467734"/>
            <a:ext cx="2667000" cy="19323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p:cNvSpPr/>
          <p:nvPr/>
        </p:nvSpPr>
        <p:spPr>
          <a:xfrm>
            <a:off x="2895600" y="7401"/>
            <a:ext cx="4325608" cy="369332"/>
          </a:xfrm>
          <a:prstGeom prst="rect">
            <a:avLst/>
          </a:prstGeom>
        </p:spPr>
        <p:txBody>
          <a:bodyPr wrap="none">
            <a:spAutoFit/>
          </a:bodyPr>
          <a:lstStyle/>
          <a:p>
            <a:r>
              <a:rPr lang="en-IN" b="1" i="1" dirty="0"/>
              <a:t> </a:t>
            </a:r>
            <a:r>
              <a:rPr lang="en-IN" b="1" i="1" dirty="0" smtClean="0">
                <a:solidFill>
                  <a:srgbClr val="7030A0"/>
                </a:solidFill>
              </a:rPr>
              <a:t>SANTHI  - GUINNESS RECORD MOVIE</a:t>
            </a:r>
            <a:endParaRPr lang="en-US" dirty="0"/>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442530"/>
            <a:ext cx="3925282" cy="2453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505294539"/>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par>
                                <p:cTn id="11" presetID="6" presetClass="entr" presetSubtype="16"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par>
                                <p:cTn id="17" presetID="6" presetClass="entr" presetSubtype="16"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circle(in)">
                                      <p:cBhvr>
                                        <p:cTn id="1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RG NSS E DRIVE\mobil photos\1\SAVE_20221102_05491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6114" y="971549"/>
            <a:ext cx="5105400" cy="2733675"/>
          </a:xfrm>
          <a:prstGeom prst="rect">
            <a:avLst/>
          </a:prstGeom>
          <a:noFill/>
          <a:ln>
            <a:noFill/>
          </a:ln>
        </p:spPr>
      </p:pic>
      <p:pic>
        <p:nvPicPr>
          <p:cNvPr id="4" name="Picture 3" descr="D:\ARG NSS E DRIVE\mobil photos\1\SAVE_20221103_07063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3999" y="4114800"/>
            <a:ext cx="3209925" cy="2037080"/>
          </a:xfrm>
          <a:prstGeom prst="rect">
            <a:avLst/>
          </a:prstGeom>
          <a:noFill/>
          <a:ln>
            <a:noFill/>
          </a:ln>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4114165"/>
            <a:ext cx="3718928" cy="2037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831514" y="2438400"/>
            <a:ext cx="2107958" cy="646331"/>
          </a:xfrm>
          <a:prstGeom prst="rect">
            <a:avLst/>
          </a:prstGeom>
        </p:spPr>
        <p:txBody>
          <a:bodyPr wrap="square">
            <a:spAutoFit/>
          </a:bodyPr>
          <a:lstStyle/>
          <a:p>
            <a:pPr algn="ctr"/>
            <a:r>
              <a:rPr lang="en-IN" b="1" i="1" dirty="0"/>
              <a:t> </a:t>
            </a:r>
            <a:r>
              <a:rPr lang="en-IN" b="1" i="1" dirty="0" smtClean="0">
                <a:solidFill>
                  <a:srgbClr val="FF0000"/>
                </a:solidFill>
              </a:rPr>
              <a:t>Kannada </a:t>
            </a:r>
            <a:r>
              <a:rPr lang="en-IN" b="1" i="1" dirty="0" err="1" smtClean="0">
                <a:solidFill>
                  <a:srgbClr val="FF0000"/>
                </a:solidFill>
              </a:rPr>
              <a:t>Rajothasva</a:t>
            </a:r>
            <a:r>
              <a:rPr lang="en-IN" b="1" i="1" dirty="0" smtClean="0">
                <a:solidFill>
                  <a:srgbClr val="FF0000"/>
                </a:solidFill>
              </a:rPr>
              <a:t> </a:t>
            </a:r>
            <a:r>
              <a:rPr lang="en-IN" b="1" i="1" dirty="0">
                <a:solidFill>
                  <a:srgbClr val="FF0000"/>
                </a:solidFill>
              </a:rPr>
              <a:t>-</a:t>
            </a:r>
            <a:r>
              <a:rPr lang="en-IN" b="1" i="1" dirty="0" smtClean="0">
                <a:solidFill>
                  <a:srgbClr val="FF0000"/>
                </a:solidFill>
              </a:rPr>
              <a:t>2022</a:t>
            </a:r>
            <a:endParaRPr lang="en-US" dirty="0">
              <a:solidFill>
                <a:srgbClr val="FF0000"/>
              </a:solidFill>
            </a:endParaRPr>
          </a:p>
        </p:txBody>
      </p:sp>
    </p:spTree>
    <p:extLst>
      <p:ext uri="{BB962C8B-B14F-4D97-AF65-F5344CB8AC3E}">
        <p14:creationId xmlns:p14="http://schemas.microsoft.com/office/powerpoint/2010/main" val="1972090922"/>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80">
                                          <p:stCondLst>
                                            <p:cond delay="0"/>
                                          </p:stCondLst>
                                        </p:cTn>
                                        <p:tgtEl>
                                          <p:spTgt spid="4"/>
                                        </p:tgtEl>
                                      </p:cBhvr>
                                    </p:animEffect>
                                    <p:anim calcmode="lin" valueType="num">
                                      <p:cBhvr>
                                        <p:cTn id="3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3" dur="26">
                                          <p:stCondLst>
                                            <p:cond delay="650"/>
                                          </p:stCondLst>
                                        </p:cTn>
                                        <p:tgtEl>
                                          <p:spTgt spid="4"/>
                                        </p:tgtEl>
                                      </p:cBhvr>
                                      <p:to x="100000" y="60000"/>
                                    </p:animScale>
                                    <p:animScale>
                                      <p:cBhvr>
                                        <p:cTn id="44" dur="166" decel="50000">
                                          <p:stCondLst>
                                            <p:cond delay="676"/>
                                          </p:stCondLst>
                                        </p:cTn>
                                        <p:tgtEl>
                                          <p:spTgt spid="4"/>
                                        </p:tgtEl>
                                      </p:cBhvr>
                                      <p:to x="100000" y="100000"/>
                                    </p:animScale>
                                    <p:animScale>
                                      <p:cBhvr>
                                        <p:cTn id="45" dur="26">
                                          <p:stCondLst>
                                            <p:cond delay="1312"/>
                                          </p:stCondLst>
                                        </p:cTn>
                                        <p:tgtEl>
                                          <p:spTgt spid="4"/>
                                        </p:tgtEl>
                                      </p:cBhvr>
                                      <p:to x="100000" y="80000"/>
                                    </p:animScale>
                                    <p:animScale>
                                      <p:cBhvr>
                                        <p:cTn id="46" dur="166" decel="50000">
                                          <p:stCondLst>
                                            <p:cond delay="1338"/>
                                          </p:stCondLst>
                                        </p:cTn>
                                        <p:tgtEl>
                                          <p:spTgt spid="4"/>
                                        </p:tgtEl>
                                      </p:cBhvr>
                                      <p:to x="100000" y="100000"/>
                                    </p:animScale>
                                    <p:animScale>
                                      <p:cBhvr>
                                        <p:cTn id="47" dur="26">
                                          <p:stCondLst>
                                            <p:cond delay="1642"/>
                                          </p:stCondLst>
                                        </p:cTn>
                                        <p:tgtEl>
                                          <p:spTgt spid="4"/>
                                        </p:tgtEl>
                                      </p:cBhvr>
                                      <p:to x="100000" y="90000"/>
                                    </p:animScale>
                                    <p:animScale>
                                      <p:cBhvr>
                                        <p:cTn id="48" dur="166" decel="50000">
                                          <p:stCondLst>
                                            <p:cond delay="1668"/>
                                          </p:stCondLst>
                                        </p:cTn>
                                        <p:tgtEl>
                                          <p:spTgt spid="4"/>
                                        </p:tgtEl>
                                      </p:cBhvr>
                                      <p:to x="100000" y="100000"/>
                                    </p:animScale>
                                    <p:animScale>
                                      <p:cBhvr>
                                        <p:cTn id="49" dur="26">
                                          <p:stCondLst>
                                            <p:cond delay="1808"/>
                                          </p:stCondLst>
                                        </p:cTn>
                                        <p:tgtEl>
                                          <p:spTgt spid="4"/>
                                        </p:tgtEl>
                                      </p:cBhvr>
                                      <p:to x="100000" y="95000"/>
                                    </p:animScale>
                                    <p:animScale>
                                      <p:cBhvr>
                                        <p:cTn id="50" dur="166" decel="50000">
                                          <p:stCondLst>
                                            <p:cond delay="1834"/>
                                          </p:stCondLst>
                                        </p:cTn>
                                        <p:tgtEl>
                                          <p:spTgt spid="4"/>
                                        </p:tgtEl>
                                      </p:cBhvr>
                                      <p:to x="100000" y="100000"/>
                                    </p:animScale>
                                  </p:childTnLst>
                                </p:cTn>
                              </p:par>
                              <p:par>
                                <p:cTn id="51" presetID="26" presetClass="entr" presetSubtype="0" fill="hold" nodeType="withEffect">
                                  <p:stCondLst>
                                    <p:cond delay="0"/>
                                  </p:stCondLst>
                                  <p:childTnLst>
                                    <p:set>
                                      <p:cBhvr>
                                        <p:cTn id="52" dur="1" fill="hold">
                                          <p:stCondLst>
                                            <p:cond delay="0"/>
                                          </p:stCondLst>
                                        </p:cTn>
                                        <p:tgtEl>
                                          <p:spTgt spid="2050"/>
                                        </p:tgtEl>
                                        <p:attrNameLst>
                                          <p:attrName>style.visibility</p:attrName>
                                        </p:attrNameLst>
                                      </p:cBhvr>
                                      <p:to>
                                        <p:strVal val="visible"/>
                                      </p:to>
                                    </p:set>
                                    <p:animEffect transition="in" filter="wipe(down)">
                                      <p:cBhvr>
                                        <p:cTn id="53" dur="580">
                                          <p:stCondLst>
                                            <p:cond delay="0"/>
                                          </p:stCondLst>
                                        </p:cTn>
                                        <p:tgtEl>
                                          <p:spTgt spid="2050"/>
                                        </p:tgtEl>
                                      </p:cBhvr>
                                    </p:animEffect>
                                    <p:anim calcmode="lin" valueType="num">
                                      <p:cBhvr>
                                        <p:cTn id="5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59" dur="26">
                                          <p:stCondLst>
                                            <p:cond delay="650"/>
                                          </p:stCondLst>
                                        </p:cTn>
                                        <p:tgtEl>
                                          <p:spTgt spid="2050"/>
                                        </p:tgtEl>
                                      </p:cBhvr>
                                      <p:to x="100000" y="60000"/>
                                    </p:animScale>
                                    <p:animScale>
                                      <p:cBhvr>
                                        <p:cTn id="60" dur="166" decel="50000">
                                          <p:stCondLst>
                                            <p:cond delay="676"/>
                                          </p:stCondLst>
                                        </p:cTn>
                                        <p:tgtEl>
                                          <p:spTgt spid="2050"/>
                                        </p:tgtEl>
                                      </p:cBhvr>
                                      <p:to x="100000" y="100000"/>
                                    </p:animScale>
                                    <p:animScale>
                                      <p:cBhvr>
                                        <p:cTn id="61" dur="26">
                                          <p:stCondLst>
                                            <p:cond delay="1312"/>
                                          </p:stCondLst>
                                        </p:cTn>
                                        <p:tgtEl>
                                          <p:spTgt spid="2050"/>
                                        </p:tgtEl>
                                      </p:cBhvr>
                                      <p:to x="100000" y="80000"/>
                                    </p:animScale>
                                    <p:animScale>
                                      <p:cBhvr>
                                        <p:cTn id="62" dur="166" decel="50000">
                                          <p:stCondLst>
                                            <p:cond delay="1338"/>
                                          </p:stCondLst>
                                        </p:cTn>
                                        <p:tgtEl>
                                          <p:spTgt spid="2050"/>
                                        </p:tgtEl>
                                      </p:cBhvr>
                                      <p:to x="100000" y="100000"/>
                                    </p:animScale>
                                    <p:animScale>
                                      <p:cBhvr>
                                        <p:cTn id="63" dur="26">
                                          <p:stCondLst>
                                            <p:cond delay="1642"/>
                                          </p:stCondLst>
                                        </p:cTn>
                                        <p:tgtEl>
                                          <p:spTgt spid="2050"/>
                                        </p:tgtEl>
                                      </p:cBhvr>
                                      <p:to x="100000" y="90000"/>
                                    </p:animScale>
                                    <p:animScale>
                                      <p:cBhvr>
                                        <p:cTn id="64" dur="166" decel="50000">
                                          <p:stCondLst>
                                            <p:cond delay="1668"/>
                                          </p:stCondLst>
                                        </p:cTn>
                                        <p:tgtEl>
                                          <p:spTgt spid="2050"/>
                                        </p:tgtEl>
                                      </p:cBhvr>
                                      <p:to x="100000" y="100000"/>
                                    </p:animScale>
                                    <p:animScale>
                                      <p:cBhvr>
                                        <p:cTn id="65" dur="26">
                                          <p:stCondLst>
                                            <p:cond delay="1808"/>
                                          </p:stCondLst>
                                        </p:cTn>
                                        <p:tgtEl>
                                          <p:spTgt spid="2050"/>
                                        </p:tgtEl>
                                      </p:cBhvr>
                                      <p:to x="100000" y="95000"/>
                                    </p:animScale>
                                    <p:animScale>
                                      <p:cBhvr>
                                        <p:cTn id="66" dur="166" decel="50000">
                                          <p:stCondLst>
                                            <p:cond delay="1834"/>
                                          </p:stCondLst>
                                        </p:cTn>
                                        <p:tgtEl>
                                          <p:spTgt spid="2050"/>
                                        </p:tgtEl>
                                      </p:cBhvr>
                                      <p:to x="100000" y="100000"/>
                                    </p:animScale>
                                  </p:childTnLst>
                                </p:cTn>
                              </p:par>
                              <p:par>
                                <p:cTn id="67" presetID="26" presetClass="entr" presetSubtype="0" fill="hold" grpId="1" nodeType="with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down)">
                                      <p:cBhvr>
                                        <p:cTn id="69" dur="580">
                                          <p:stCondLst>
                                            <p:cond delay="0"/>
                                          </p:stCondLst>
                                        </p:cTn>
                                        <p:tgtEl>
                                          <p:spTgt spid="5"/>
                                        </p:tgtEl>
                                      </p:cBhvr>
                                    </p:animEffect>
                                    <p:anim calcmode="lin" valueType="num">
                                      <p:cBhvr>
                                        <p:cTn id="7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75" dur="26">
                                          <p:stCondLst>
                                            <p:cond delay="650"/>
                                          </p:stCondLst>
                                        </p:cTn>
                                        <p:tgtEl>
                                          <p:spTgt spid="5"/>
                                        </p:tgtEl>
                                      </p:cBhvr>
                                      <p:to x="100000" y="60000"/>
                                    </p:animScale>
                                    <p:animScale>
                                      <p:cBhvr>
                                        <p:cTn id="76" dur="166" decel="50000">
                                          <p:stCondLst>
                                            <p:cond delay="676"/>
                                          </p:stCondLst>
                                        </p:cTn>
                                        <p:tgtEl>
                                          <p:spTgt spid="5"/>
                                        </p:tgtEl>
                                      </p:cBhvr>
                                      <p:to x="100000" y="100000"/>
                                    </p:animScale>
                                    <p:animScale>
                                      <p:cBhvr>
                                        <p:cTn id="77" dur="26">
                                          <p:stCondLst>
                                            <p:cond delay="1312"/>
                                          </p:stCondLst>
                                        </p:cTn>
                                        <p:tgtEl>
                                          <p:spTgt spid="5"/>
                                        </p:tgtEl>
                                      </p:cBhvr>
                                      <p:to x="100000" y="80000"/>
                                    </p:animScale>
                                    <p:animScale>
                                      <p:cBhvr>
                                        <p:cTn id="78" dur="166" decel="50000">
                                          <p:stCondLst>
                                            <p:cond delay="1338"/>
                                          </p:stCondLst>
                                        </p:cTn>
                                        <p:tgtEl>
                                          <p:spTgt spid="5"/>
                                        </p:tgtEl>
                                      </p:cBhvr>
                                      <p:to x="100000" y="100000"/>
                                    </p:animScale>
                                    <p:animScale>
                                      <p:cBhvr>
                                        <p:cTn id="79" dur="26">
                                          <p:stCondLst>
                                            <p:cond delay="1642"/>
                                          </p:stCondLst>
                                        </p:cTn>
                                        <p:tgtEl>
                                          <p:spTgt spid="5"/>
                                        </p:tgtEl>
                                      </p:cBhvr>
                                      <p:to x="100000" y="90000"/>
                                    </p:animScale>
                                    <p:animScale>
                                      <p:cBhvr>
                                        <p:cTn id="80" dur="166" decel="50000">
                                          <p:stCondLst>
                                            <p:cond delay="1668"/>
                                          </p:stCondLst>
                                        </p:cTn>
                                        <p:tgtEl>
                                          <p:spTgt spid="5"/>
                                        </p:tgtEl>
                                      </p:cBhvr>
                                      <p:to x="100000" y="100000"/>
                                    </p:animScale>
                                    <p:animScale>
                                      <p:cBhvr>
                                        <p:cTn id="81" dur="26">
                                          <p:stCondLst>
                                            <p:cond delay="1808"/>
                                          </p:stCondLst>
                                        </p:cTn>
                                        <p:tgtEl>
                                          <p:spTgt spid="5"/>
                                        </p:tgtEl>
                                      </p:cBhvr>
                                      <p:to x="100000" y="95000"/>
                                    </p:animScale>
                                    <p:animScale>
                                      <p:cBhvr>
                                        <p:cTn id="8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3665" y="230875"/>
            <a:ext cx="7696529"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Koti Kanta Geetha Gayana</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9077" y="1295400"/>
            <a:ext cx="5249523"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6857397"/>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937266"/>
            <a:ext cx="2819400"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219200" y="228600"/>
            <a:ext cx="7391400" cy="12192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dirty="0" smtClean="0"/>
              <a:t>Essay Writing  Swatantrada Amrutha Mahotsava</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1252" y="1822966"/>
            <a:ext cx="3048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4134090"/>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4)">
                                      <p:cBhvr>
                                        <p:cTn id="7" dur="2000"/>
                                        <p:tgtEl>
                                          <p:spTgt spid="2050"/>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4)">
                                      <p:cBhvr>
                                        <p:cTn id="10" dur="2000"/>
                                        <p:tgtEl>
                                          <p:spTgt spid="4"/>
                                        </p:tgtEl>
                                      </p:cBhvr>
                                    </p:animEffect>
                                  </p:childTnLst>
                                </p:cTn>
                              </p:par>
                              <p:par>
                                <p:cTn id="11" presetID="21" presetClass="entr" presetSubtype="4"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wheel(4)">
                                      <p:cBhvr>
                                        <p:cTn id="13"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err="1" smtClean="0"/>
              <a:t>Kalyanadali</a:t>
            </a:r>
            <a:r>
              <a:rPr lang="en-US" sz="4400" dirty="0" smtClean="0"/>
              <a:t> </a:t>
            </a:r>
            <a:r>
              <a:rPr lang="en-US" sz="4400" dirty="0" err="1"/>
              <a:t>kataleyanu</a:t>
            </a:r>
            <a:r>
              <a:rPr lang="en-US" sz="4400" dirty="0"/>
              <a:t> </a:t>
            </a:r>
            <a:r>
              <a:rPr lang="en-US" sz="4400" dirty="0" err="1"/>
              <a:t>bittu</a:t>
            </a:r>
            <a:r>
              <a:rPr lang="en-US" sz="4400" dirty="0"/>
              <a:t> </a:t>
            </a:r>
            <a:r>
              <a:rPr lang="en-US" sz="4400" dirty="0" err="1"/>
              <a:t>hoda</a:t>
            </a:r>
            <a:r>
              <a:rPr lang="en-US" sz="4400" dirty="0"/>
              <a:t/>
            </a:r>
            <a:br>
              <a:rPr lang="en-US" sz="4400" dirty="0"/>
            </a:b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2231145"/>
            <a:ext cx="3048000" cy="3880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3204993"/>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barn(inVertical)">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Program Files (x86)\Microsoft Office\MEDIA\CAGCAT10\j02819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50043"/>
            <a:ext cx="9256119" cy="690804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1" y="-228600"/>
            <a:ext cx="8933689" cy="2133600"/>
          </a:xfrm>
        </p:spPr>
        <p:txBody>
          <a:bodyPr>
            <a:normAutofit/>
          </a:bodyPr>
          <a:lstStyle/>
          <a:p>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pitchFamily="34" charset="0"/>
              </a:rPr>
              <a:t>THANK </a:t>
            </a:r>
            <a:b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pitchFamily="34" charset="0"/>
              </a:rPr>
            </a:b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pitchFamily="34" charset="0"/>
              </a:rPr>
              <a:t>              </a:t>
            </a: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pitchFamily="34" charset="0"/>
              </a:rPr>
              <a:t> YOU</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882527392"/>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1735</TotalTime>
  <Words>1966</Words>
  <Application>Microsoft Office PowerPoint</Application>
  <PresentationFormat>On-screen Show (4:3)</PresentationFormat>
  <Paragraphs>709</Paragraphs>
  <Slides>32</Slides>
  <Notes>6</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Solstice</vt:lpstr>
      <vt:lpstr>           Bapuji Educational Association (Regd) A.R.G. COLLEGE OF ARTS &amp; COMMERCE, DAVANGERE. </vt:lpstr>
      <vt:lpstr>PowerPoint Presentation</vt:lpstr>
      <vt:lpstr>     JNANAPEETA  LAUREATE            RASHATRAKAVI  KUVEMPU   </vt:lpstr>
      <vt:lpstr>PowerPoint Presentation</vt:lpstr>
      <vt:lpstr>PowerPoint Presentation</vt:lpstr>
      <vt:lpstr>PowerPoint Presentation</vt:lpstr>
      <vt:lpstr>PowerPoint Presentation</vt:lpstr>
      <vt:lpstr>PowerPoint Presentation</vt:lpstr>
      <vt:lpstr>PowerPoint Presentation</vt:lpstr>
      <vt:lpstr>            7.Department of kannada             ARG COLLEGE OF ARTS AND COMMERCE,DAVANGERE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15.INFRASTRUCTURE AND LEARNING RESOURCES</vt:lpstr>
      <vt:lpstr>         16. PLAN OF ACTION OF THE DEPARTMENT FOR THE NEXT FIVE YEARS </vt:lpstr>
      <vt:lpstr>PowerPoint Presentation</vt:lpstr>
      <vt:lpstr>    DEPARTMENT  POGRAM PHOTOS</vt:lpstr>
      <vt:lpstr>PowerPoint Presentation</vt:lpstr>
      <vt:lpstr>PowerPoint Presentation</vt:lpstr>
      <vt:lpstr>PowerPoint Presentation</vt:lpstr>
      <vt:lpstr>PowerPoint Presentation</vt:lpstr>
      <vt:lpstr>PowerPoint Presentation</vt:lpstr>
      <vt:lpstr>Kalyanadali kataleyanu bittu hoda </vt:lpstr>
      <vt:lpstr>THANK                 YOU</vt:lpstr>
    </vt:vector>
  </TitlesOfParts>
  <Company>My CompCare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profile of the Department of kannada A.R.G college of Arts &amp; Commerce, Davangere </dc:title>
  <dc:creator>User</dc:creator>
  <cp:lastModifiedBy>ARG NSS DVG</cp:lastModifiedBy>
  <cp:revision>229</cp:revision>
  <dcterms:created xsi:type="dcterms:W3CDTF">2023-04-08T06:03:15Z</dcterms:created>
  <dcterms:modified xsi:type="dcterms:W3CDTF">2023-12-03T09:35:56Z</dcterms:modified>
</cp:coreProperties>
</file>